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0" r:id="rId2"/>
    <p:sldId id="261" r:id="rId3"/>
    <p:sldId id="263" r:id="rId4"/>
    <p:sldId id="262" r:id="rId5"/>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16BE82-7412-4168-BD63-25553703918F}" type="datetimeFigureOut">
              <a:rPr lang="sl-SI" smtClean="0"/>
              <a:pPr/>
              <a:t>13.5.2020</a:t>
            </a:fld>
            <a:endParaRPr lang="sl-SI"/>
          </a:p>
        </p:txBody>
      </p:sp>
      <p:sp>
        <p:nvSpPr>
          <p:cNvPr id="4" name="Ograda stranske slik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l-SI"/>
          </a:p>
        </p:txBody>
      </p:sp>
      <p:sp>
        <p:nvSpPr>
          <p:cNvPr id="5" name="Ograda opomb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grada no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7" name="Ograda številke diapoz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267FF3-0B18-4802-AC79-A12B6A3A7546}" type="slidenum">
              <a:rPr lang="sl-SI" smtClean="0"/>
              <a:pPr/>
              <a:t>‹#›</a:t>
            </a:fld>
            <a:endParaRPr lang="sl-SI"/>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ln>
        </p:spPr>
      </p:sp>
      <p:sp>
        <p:nvSpPr>
          <p:cNvPr id="31747" name="Rectangle 2"/>
          <p:cNvSpPr>
            <a:spLocks noGrp="1" noChangeArrowheads="1"/>
          </p:cNvSpPr>
          <p:nvPr>
            <p:ph type="body" idx="1"/>
          </p:nvPr>
        </p:nvSpPr>
        <p:spPr>
          <a:xfrm>
            <a:off x="685800" y="4343400"/>
            <a:ext cx="5486400" cy="4114800"/>
          </a:xfrm>
          <a:noFill/>
          <a:ln/>
        </p:spPr>
        <p:txBody>
          <a:bodyPr wrap="none" anchor="ctr"/>
          <a:lstStyle/>
          <a:p>
            <a:endParaRPr lang="sl-SI" altLang="sl-SI"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smtClean="0"/>
              <a:t>Kliknite, če želite urediti slog naslova matrice</a:t>
            </a:r>
            <a:endParaRPr lang="sl-SI"/>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Kliknite, če želite urediti slog podnaslova matrice</a:t>
            </a:r>
            <a:endParaRPr lang="sl-SI"/>
          </a:p>
        </p:txBody>
      </p:sp>
      <p:sp>
        <p:nvSpPr>
          <p:cNvPr id="4" name="Ograda datuma 3"/>
          <p:cNvSpPr>
            <a:spLocks noGrp="1"/>
          </p:cNvSpPr>
          <p:nvPr>
            <p:ph type="dt" sz="half" idx="10"/>
          </p:nvPr>
        </p:nvSpPr>
        <p:spPr/>
        <p:txBody>
          <a:bodyPr/>
          <a:lstStyle/>
          <a:p>
            <a:fld id="{76063BA8-2100-4886-93C3-3CB3D605CF06}" type="datetimeFigureOut">
              <a:rPr lang="sl-SI" smtClean="0"/>
              <a:pPr/>
              <a:t>13.5.2020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ADEEE639-235A-4880-BD40-E67EC3B3BE1E}" type="slidenum">
              <a:rPr lang="sl-SI" smtClean="0"/>
              <a:pPr/>
              <a:t>‹#›</a:t>
            </a:fld>
            <a:endParaRPr 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76063BA8-2100-4886-93C3-3CB3D605CF06}" type="datetimeFigureOut">
              <a:rPr lang="sl-SI" smtClean="0"/>
              <a:pPr/>
              <a:t>13.5.2020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ADEEE639-235A-4880-BD40-E67EC3B3BE1E}" type="slidenum">
              <a:rPr lang="sl-SI" smtClean="0"/>
              <a:pPr/>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76063BA8-2100-4886-93C3-3CB3D605CF06}" type="datetimeFigureOut">
              <a:rPr lang="sl-SI" smtClean="0"/>
              <a:pPr/>
              <a:t>13.5.2020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ADEEE639-235A-4880-BD40-E67EC3B3BE1E}" type="slidenum">
              <a:rPr lang="sl-SI" smtClean="0"/>
              <a:pPr/>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idx="1"/>
          </p:nvPr>
        </p:nvSpPr>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76063BA8-2100-4886-93C3-3CB3D605CF06}" type="datetimeFigureOut">
              <a:rPr lang="sl-SI" smtClean="0"/>
              <a:pPr/>
              <a:t>13.5.2020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ADEEE639-235A-4880-BD40-E67EC3B3BE1E}" type="slidenum">
              <a:rPr lang="sl-SI" smtClean="0"/>
              <a:pPr/>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Kliknite, če želite urediti slog naslova matrice</a:t>
            </a:r>
            <a:endParaRPr lang="sl-SI"/>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Kliknite, če želite urediti sloge besedila matrice</a:t>
            </a:r>
          </a:p>
        </p:txBody>
      </p:sp>
      <p:sp>
        <p:nvSpPr>
          <p:cNvPr id="4" name="Ograda datuma 3"/>
          <p:cNvSpPr>
            <a:spLocks noGrp="1"/>
          </p:cNvSpPr>
          <p:nvPr>
            <p:ph type="dt" sz="half" idx="10"/>
          </p:nvPr>
        </p:nvSpPr>
        <p:spPr/>
        <p:txBody>
          <a:bodyPr/>
          <a:lstStyle/>
          <a:p>
            <a:fld id="{76063BA8-2100-4886-93C3-3CB3D605CF06}" type="datetimeFigureOut">
              <a:rPr lang="sl-SI" smtClean="0"/>
              <a:pPr/>
              <a:t>13.5.2020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ADEEE639-235A-4880-BD40-E67EC3B3BE1E}" type="slidenum">
              <a:rPr lang="sl-SI" smtClean="0"/>
              <a:pPr/>
              <a:t>‹#›</a:t>
            </a:fld>
            <a:endParaRPr lang="sl-S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datuma 4"/>
          <p:cNvSpPr>
            <a:spLocks noGrp="1"/>
          </p:cNvSpPr>
          <p:nvPr>
            <p:ph type="dt" sz="half" idx="10"/>
          </p:nvPr>
        </p:nvSpPr>
        <p:spPr/>
        <p:txBody>
          <a:bodyPr/>
          <a:lstStyle/>
          <a:p>
            <a:fld id="{76063BA8-2100-4886-93C3-3CB3D605CF06}" type="datetimeFigureOut">
              <a:rPr lang="sl-SI" smtClean="0"/>
              <a:pPr/>
              <a:t>13.5.2020</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ADEEE639-235A-4880-BD40-E67EC3B3BE1E}" type="slidenum">
              <a:rPr lang="sl-SI" smtClean="0"/>
              <a:pPr/>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smtClean="0"/>
              <a:t>Kliknite, če želite urediti slog naslova matrice</a:t>
            </a:r>
            <a:endParaRPr lang="sl-SI"/>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grada datuma 6"/>
          <p:cNvSpPr>
            <a:spLocks noGrp="1"/>
          </p:cNvSpPr>
          <p:nvPr>
            <p:ph type="dt" sz="half" idx="10"/>
          </p:nvPr>
        </p:nvSpPr>
        <p:spPr/>
        <p:txBody>
          <a:bodyPr/>
          <a:lstStyle/>
          <a:p>
            <a:fld id="{76063BA8-2100-4886-93C3-3CB3D605CF06}" type="datetimeFigureOut">
              <a:rPr lang="sl-SI" smtClean="0"/>
              <a:pPr/>
              <a:t>13.5.2020</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ADEEE639-235A-4880-BD40-E67EC3B3BE1E}" type="slidenum">
              <a:rPr lang="sl-SI" smtClean="0"/>
              <a:pPr/>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datuma 2"/>
          <p:cNvSpPr>
            <a:spLocks noGrp="1"/>
          </p:cNvSpPr>
          <p:nvPr>
            <p:ph type="dt" sz="half" idx="10"/>
          </p:nvPr>
        </p:nvSpPr>
        <p:spPr/>
        <p:txBody>
          <a:bodyPr/>
          <a:lstStyle/>
          <a:p>
            <a:fld id="{76063BA8-2100-4886-93C3-3CB3D605CF06}" type="datetimeFigureOut">
              <a:rPr lang="sl-SI" smtClean="0"/>
              <a:pPr/>
              <a:t>13.5.2020</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ADEEE639-235A-4880-BD40-E67EC3B3BE1E}" type="slidenum">
              <a:rPr lang="sl-SI" smtClean="0"/>
              <a:pPr/>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76063BA8-2100-4886-93C3-3CB3D605CF06}" type="datetimeFigureOut">
              <a:rPr lang="sl-SI" smtClean="0"/>
              <a:pPr/>
              <a:t>13.5.2020</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ADEEE639-235A-4880-BD40-E67EC3B3BE1E}" type="slidenum">
              <a:rPr lang="sl-SI" smtClean="0"/>
              <a:pPr/>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Kliknite, če želite urediti slog naslova matrice</a:t>
            </a:r>
            <a:endParaRPr lang="sl-SI"/>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Ograda datuma 4"/>
          <p:cNvSpPr>
            <a:spLocks noGrp="1"/>
          </p:cNvSpPr>
          <p:nvPr>
            <p:ph type="dt" sz="half" idx="10"/>
          </p:nvPr>
        </p:nvSpPr>
        <p:spPr/>
        <p:txBody>
          <a:bodyPr/>
          <a:lstStyle/>
          <a:p>
            <a:fld id="{76063BA8-2100-4886-93C3-3CB3D605CF06}" type="datetimeFigureOut">
              <a:rPr lang="sl-SI" smtClean="0"/>
              <a:pPr/>
              <a:t>13.5.2020</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ADEEE639-235A-4880-BD40-E67EC3B3BE1E}" type="slidenum">
              <a:rPr lang="sl-SI" smtClean="0"/>
              <a:pPr/>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Kliknite, če želite urediti slog naslova matrice</a:t>
            </a:r>
            <a:endParaRPr lang="sl-SI"/>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Ograda datuma 4"/>
          <p:cNvSpPr>
            <a:spLocks noGrp="1"/>
          </p:cNvSpPr>
          <p:nvPr>
            <p:ph type="dt" sz="half" idx="10"/>
          </p:nvPr>
        </p:nvSpPr>
        <p:spPr/>
        <p:txBody>
          <a:bodyPr/>
          <a:lstStyle/>
          <a:p>
            <a:fld id="{76063BA8-2100-4886-93C3-3CB3D605CF06}" type="datetimeFigureOut">
              <a:rPr lang="sl-SI" smtClean="0"/>
              <a:pPr/>
              <a:t>13.5.2020</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ADEEE639-235A-4880-BD40-E67EC3B3BE1E}" type="slidenum">
              <a:rPr lang="sl-SI" smtClean="0"/>
              <a:pPr/>
              <a:t>‹#›</a:t>
            </a:fld>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l-SI" smtClean="0"/>
              <a:t>Kliknite, če želite urediti slog naslova matrice</a:t>
            </a:r>
            <a:endParaRPr lang="sl-SI"/>
          </a:p>
        </p:txBody>
      </p:sp>
      <p:sp>
        <p:nvSpPr>
          <p:cNvPr id="3" name="Ograda besedil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063BA8-2100-4886-93C3-3CB3D605CF06}" type="datetimeFigureOut">
              <a:rPr lang="sl-SI" smtClean="0"/>
              <a:pPr/>
              <a:t>13.5.2020</a:t>
            </a:fld>
            <a:endParaRPr lang="sl-SI"/>
          </a:p>
        </p:txBody>
      </p:sp>
      <p:sp>
        <p:nvSpPr>
          <p:cNvPr id="5" name="Ograda no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grada številke diapoz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EEE639-235A-4880-BD40-E67EC3B3BE1E}" type="slidenum">
              <a:rPr lang="sl-SI" smtClean="0"/>
              <a:pPr/>
              <a:t>‹#›</a:t>
            </a:fld>
            <a:endParaRPr 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ChangeAspect="1"/>
          </p:cNvGraphicFramePr>
          <p:nvPr/>
        </p:nvGraphicFramePr>
        <p:xfrm>
          <a:off x="3714750" y="908720"/>
          <a:ext cx="3895725" cy="4537075"/>
        </p:xfrm>
        <a:graphic>
          <a:graphicData uri="http://schemas.openxmlformats.org/presentationml/2006/ole">
            <p:oleObj spid="_x0000_s2050" name="Bitna slika" r:id="rId4" imgW="4409524" imgH="5133333" progId="PBrush">
              <p:embed/>
            </p:oleObj>
          </a:graphicData>
        </a:graphic>
      </p:graphicFrame>
      <p:sp>
        <p:nvSpPr>
          <p:cNvPr id="3" name="Pravokotnik 5"/>
          <p:cNvSpPr>
            <a:spLocks noChangeArrowheads="1"/>
          </p:cNvSpPr>
          <p:nvPr/>
        </p:nvSpPr>
        <p:spPr bwMode="auto">
          <a:xfrm>
            <a:off x="7243762" y="3285207"/>
            <a:ext cx="1208088" cy="307975"/>
          </a:xfrm>
          <a:prstGeom prst="rect">
            <a:avLst/>
          </a:prstGeom>
          <a:noFill/>
          <a:ln w="9525">
            <a:noFill/>
            <a:miter lim="800000"/>
            <a:headEnd/>
            <a:tailEnd/>
          </a:ln>
        </p:spPr>
        <p:txBody>
          <a:bodyPr wrap="none">
            <a:spAutoFit/>
          </a:bodyPr>
          <a:lstStyle/>
          <a:p>
            <a:pPr eaLnBrk="1" hangingPunct="1">
              <a:buClr>
                <a:srgbClr val="000000"/>
              </a:buClr>
              <a:buSzPct val="100000"/>
              <a:buFont typeface="Arial" charset="0"/>
              <a:buNone/>
            </a:pPr>
            <a:r>
              <a:rPr lang="sl-SI" altLang="sl-SI" b="1"/>
              <a:t>Sesalna cev</a:t>
            </a:r>
          </a:p>
        </p:txBody>
      </p:sp>
      <p:cxnSp>
        <p:nvCxnSpPr>
          <p:cNvPr id="4" name="Raven puščični konektor 7"/>
          <p:cNvCxnSpPr>
            <a:cxnSpLocks noChangeShapeType="1"/>
            <a:stCxn id="3" idx="1"/>
          </p:cNvCxnSpPr>
          <p:nvPr/>
        </p:nvCxnSpPr>
        <p:spPr bwMode="auto">
          <a:xfrm flipH="1">
            <a:off x="6811962" y="3439195"/>
            <a:ext cx="431800" cy="422275"/>
          </a:xfrm>
          <a:prstGeom prst="straightConnector1">
            <a:avLst/>
          </a:prstGeom>
          <a:noFill/>
          <a:ln w="9525" algn="ctr">
            <a:solidFill>
              <a:schemeClr val="tx1"/>
            </a:solidFill>
            <a:round/>
            <a:headEnd/>
            <a:tailEnd type="arrow" w="med" len="med"/>
          </a:ln>
        </p:spPr>
      </p:cxnSp>
      <p:sp>
        <p:nvSpPr>
          <p:cNvPr id="5" name="Pravokotnik 8"/>
          <p:cNvSpPr>
            <a:spLocks noChangeArrowheads="1"/>
          </p:cNvSpPr>
          <p:nvPr/>
        </p:nvSpPr>
        <p:spPr bwMode="auto">
          <a:xfrm>
            <a:off x="2779712" y="2132682"/>
            <a:ext cx="1196975" cy="307975"/>
          </a:xfrm>
          <a:prstGeom prst="rect">
            <a:avLst/>
          </a:prstGeom>
          <a:noFill/>
          <a:ln w="9525">
            <a:noFill/>
            <a:miter lim="800000"/>
            <a:headEnd/>
            <a:tailEnd/>
          </a:ln>
        </p:spPr>
        <p:txBody>
          <a:bodyPr wrap="none">
            <a:spAutoFit/>
          </a:bodyPr>
          <a:lstStyle/>
          <a:p>
            <a:pPr eaLnBrk="1" hangingPunct="1">
              <a:buClr>
                <a:srgbClr val="000000"/>
              </a:buClr>
              <a:buSzPct val="100000"/>
              <a:buFont typeface="Arial" charset="0"/>
              <a:buNone/>
            </a:pPr>
            <a:r>
              <a:rPr lang="sl-SI" altLang="sl-SI" b="1"/>
              <a:t>Izpušna cev</a:t>
            </a:r>
          </a:p>
        </p:txBody>
      </p:sp>
      <p:cxnSp>
        <p:nvCxnSpPr>
          <p:cNvPr id="6" name="Raven puščični konektor 12"/>
          <p:cNvCxnSpPr>
            <a:cxnSpLocks noChangeShapeType="1"/>
            <a:stCxn id="5" idx="3"/>
          </p:cNvCxnSpPr>
          <p:nvPr/>
        </p:nvCxnSpPr>
        <p:spPr bwMode="auto">
          <a:xfrm>
            <a:off x="3976687" y="2286670"/>
            <a:ext cx="530225" cy="277812"/>
          </a:xfrm>
          <a:prstGeom prst="straightConnector1">
            <a:avLst/>
          </a:prstGeom>
          <a:noFill/>
          <a:ln w="9525" algn="ctr">
            <a:solidFill>
              <a:schemeClr val="tx1"/>
            </a:solidFill>
            <a:round/>
            <a:headEnd/>
            <a:tailEnd type="arrow" w="med" len="med"/>
          </a:ln>
        </p:spPr>
      </p:cxnSp>
      <p:sp>
        <p:nvSpPr>
          <p:cNvPr id="7" name="Pravokotnik 13"/>
          <p:cNvSpPr>
            <a:spLocks noChangeArrowheads="1"/>
          </p:cNvSpPr>
          <p:nvPr/>
        </p:nvSpPr>
        <p:spPr bwMode="auto">
          <a:xfrm>
            <a:off x="3643312" y="3213770"/>
            <a:ext cx="493790" cy="307777"/>
          </a:xfrm>
          <a:prstGeom prst="rect">
            <a:avLst/>
          </a:prstGeom>
          <a:noFill/>
          <a:ln w="9525">
            <a:noFill/>
            <a:miter lim="800000"/>
            <a:headEnd/>
            <a:tailEnd/>
          </a:ln>
        </p:spPr>
        <p:txBody>
          <a:bodyPr wrap="none">
            <a:spAutoFit/>
          </a:bodyPr>
          <a:lstStyle/>
          <a:p>
            <a:pPr eaLnBrk="1" hangingPunct="1">
              <a:buClr>
                <a:srgbClr val="000000"/>
              </a:buClr>
              <a:buSzPct val="100000"/>
              <a:buFont typeface="Arial" charset="0"/>
              <a:buNone/>
            </a:pPr>
            <a:r>
              <a:rPr lang="sl-SI" altLang="sl-SI" b="1" dirty="0" smtClean="0"/>
              <a:t>Valj</a:t>
            </a:r>
            <a:endParaRPr lang="sl-SI" altLang="sl-SI" dirty="0"/>
          </a:p>
        </p:txBody>
      </p:sp>
      <p:cxnSp>
        <p:nvCxnSpPr>
          <p:cNvPr id="8" name="Raven puščični konektor 15"/>
          <p:cNvCxnSpPr>
            <a:cxnSpLocks noChangeShapeType="1"/>
          </p:cNvCxnSpPr>
          <p:nvPr/>
        </p:nvCxnSpPr>
        <p:spPr bwMode="auto">
          <a:xfrm flipV="1">
            <a:off x="4067944" y="3140968"/>
            <a:ext cx="1081087" cy="215900"/>
          </a:xfrm>
          <a:prstGeom prst="straightConnector1">
            <a:avLst/>
          </a:prstGeom>
          <a:noFill/>
          <a:ln w="9525" algn="ctr">
            <a:solidFill>
              <a:schemeClr val="tx1"/>
            </a:solidFill>
            <a:round/>
            <a:headEnd/>
            <a:tailEnd type="arrow" w="med" len="med"/>
          </a:ln>
        </p:spPr>
      </p:cxnSp>
      <p:sp>
        <p:nvSpPr>
          <p:cNvPr id="9" name="Pravokotnik 16"/>
          <p:cNvSpPr>
            <a:spLocks noChangeArrowheads="1"/>
          </p:cNvSpPr>
          <p:nvPr/>
        </p:nvSpPr>
        <p:spPr bwMode="auto">
          <a:xfrm>
            <a:off x="6954837" y="4148807"/>
            <a:ext cx="474663" cy="307975"/>
          </a:xfrm>
          <a:prstGeom prst="rect">
            <a:avLst/>
          </a:prstGeom>
          <a:noFill/>
          <a:ln w="9525">
            <a:noFill/>
            <a:miter lim="800000"/>
            <a:headEnd/>
            <a:tailEnd/>
          </a:ln>
        </p:spPr>
        <p:txBody>
          <a:bodyPr wrap="none">
            <a:spAutoFit/>
          </a:bodyPr>
          <a:lstStyle/>
          <a:p>
            <a:pPr eaLnBrk="1" hangingPunct="1">
              <a:buClr>
                <a:srgbClr val="000000"/>
              </a:buClr>
              <a:buSzPct val="100000"/>
              <a:buFont typeface="Arial" charset="0"/>
              <a:buNone/>
            </a:pPr>
            <a:r>
              <a:rPr lang="sl-SI" altLang="sl-SI" b="1"/>
              <a:t>Bat</a:t>
            </a:r>
          </a:p>
        </p:txBody>
      </p:sp>
      <p:cxnSp>
        <p:nvCxnSpPr>
          <p:cNvPr id="10" name="Raven puščični konektor 18"/>
          <p:cNvCxnSpPr>
            <a:cxnSpLocks noChangeShapeType="1"/>
            <a:stCxn id="9" idx="1"/>
          </p:cNvCxnSpPr>
          <p:nvPr/>
        </p:nvCxnSpPr>
        <p:spPr bwMode="auto">
          <a:xfrm flipH="1" flipV="1">
            <a:off x="5875337" y="3429670"/>
            <a:ext cx="1079500" cy="873125"/>
          </a:xfrm>
          <a:prstGeom prst="straightConnector1">
            <a:avLst/>
          </a:prstGeom>
          <a:noFill/>
          <a:ln w="9525" algn="ctr">
            <a:solidFill>
              <a:schemeClr val="tx1"/>
            </a:solidFill>
            <a:round/>
            <a:headEnd/>
            <a:tailEnd type="arrow" w="med" len="med"/>
          </a:ln>
        </p:spPr>
      </p:cxnSp>
      <p:sp>
        <p:nvSpPr>
          <p:cNvPr id="11" name="Pravokotnik 19"/>
          <p:cNvSpPr>
            <a:spLocks noChangeArrowheads="1"/>
          </p:cNvSpPr>
          <p:nvPr/>
        </p:nvSpPr>
        <p:spPr bwMode="auto">
          <a:xfrm>
            <a:off x="3427412" y="3932907"/>
            <a:ext cx="731838" cy="307975"/>
          </a:xfrm>
          <a:prstGeom prst="rect">
            <a:avLst/>
          </a:prstGeom>
          <a:noFill/>
          <a:ln w="9525">
            <a:noFill/>
            <a:miter lim="800000"/>
            <a:headEnd/>
            <a:tailEnd/>
          </a:ln>
        </p:spPr>
        <p:txBody>
          <a:bodyPr wrap="none">
            <a:spAutoFit/>
          </a:bodyPr>
          <a:lstStyle/>
          <a:p>
            <a:pPr eaLnBrk="1" hangingPunct="1">
              <a:buClr>
                <a:srgbClr val="000000"/>
              </a:buClr>
              <a:buSzPct val="100000"/>
              <a:buFont typeface="Arial" charset="0"/>
              <a:buNone/>
            </a:pPr>
            <a:r>
              <a:rPr lang="sl-SI" altLang="sl-SI" b="1"/>
              <a:t>Ojnica</a:t>
            </a:r>
          </a:p>
        </p:txBody>
      </p:sp>
      <p:cxnSp>
        <p:nvCxnSpPr>
          <p:cNvPr id="12" name="Raven puščični konektor 21"/>
          <p:cNvCxnSpPr>
            <a:cxnSpLocks noChangeShapeType="1"/>
          </p:cNvCxnSpPr>
          <p:nvPr/>
        </p:nvCxnSpPr>
        <p:spPr bwMode="auto">
          <a:xfrm>
            <a:off x="4219575" y="4077370"/>
            <a:ext cx="1152525" cy="0"/>
          </a:xfrm>
          <a:prstGeom prst="straightConnector1">
            <a:avLst/>
          </a:prstGeom>
          <a:noFill/>
          <a:ln w="9525" algn="ctr">
            <a:solidFill>
              <a:schemeClr val="tx1"/>
            </a:solidFill>
            <a:round/>
            <a:headEnd/>
            <a:tailEnd type="arrow" w="med" len="med"/>
          </a:ln>
        </p:spPr>
      </p:cxnSp>
      <p:sp>
        <p:nvSpPr>
          <p:cNvPr id="13" name="Pravokotnik 22"/>
          <p:cNvSpPr>
            <a:spLocks noChangeArrowheads="1"/>
          </p:cNvSpPr>
          <p:nvPr/>
        </p:nvSpPr>
        <p:spPr bwMode="auto">
          <a:xfrm>
            <a:off x="6660232" y="5013176"/>
            <a:ext cx="2332038" cy="307975"/>
          </a:xfrm>
          <a:prstGeom prst="rect">
            <a:avLst/>
          </a:prstGeom>
          <a:noFill/>
          <a:ln w="9525">
            <a:noFill/>
            <a:miter lim="800000"/>
            <a:headEnd/>
            <a:tailEnd/>
          </a:ln>
        </p:spPr>
        <p:txBody>
          <a:bodyPr wrap="none">
            <a:spAutoFit/>
          </a:bodyPr>
          <a:lstStyle/>
          <a:p>
            <a:pPr eaLnBrk="1" hangingPunct="1">
              <a:buClr>
                <a:srgbClr val="000000"/>
              </a:buClr>
              <a:buSzPct val="100000"/>
              <a:buFont typeface="Arial" charset="0"/>
              <a:buNone/>
            </a:pPr>
            <a:r>
              <a:rPr lang="sl-SI" altLang="sl-SI" b="1" dirty="0"/>
              <a:t>Ročična ali motorna gred</a:t>
            </a:r>
          </a:p>
        </p:txBody>
      </p:sp>
      <p:cxnSp>
        <p:nvCxnSpPr>
          <p:cNvPr id="14" name="Raven puščični konektor 24"/>
          <p:cNvCxnSpPr>
            <a:cxnSpLocks noChangeShapeType="1"/>
            <a:stCxn id="13" idx="1"/>
          </p:cNvCxnSpPr>
          <p:nvPr/>
        </p:nvCxnSpPr>
        <p:spPr bwMode="auto">
          <a:xfrm flipH="1" flipV="1">
            <a:off x="5723607" y="4652813"/>
            <a:ext cx="936625" cy="514350"/>
          </a:xfrm>
          <a:prstGeom prst="straightConnector1">
            <a:avLst/>
          </a:prstGeom>
          <a:noFill/>
          <a:ln w="9525" algn="ctr">
            <a:solidFill>
              <a:schemeClr val="tx1"/>
            </a:solidFill>
            <a:round/>
            <a:headEnd/>
            <a:tailEnd type="arrow" w="med" len="med"/>
          </a:ln>
        </p:spPr>
      </p:cxnSp>
      <p:sp>
        <p:nvSpPr>
          <p:cNvPr id="15" name="Pravokotnik 25"/>
          <p:cNvSpPr>
            <a:spLocks noChangeArrowheads="1"/>
          </p:cNvSpPr>
          <p:nvPr/>
        </p:nvSpPr>
        <p:spPr bwMode="auto">
          <a:xfrm>
            <a:off x="6596062" y="1197645"/>
            <a:ext cx="801823" cy="307777"/>
          </a:xfrm>
          <a:prstGeom prst="rect">
            <a:avLst/>
          </a:prstGeom>
          <a:noFill/>
          <a:ln w="9525">
            <a:noFill/>
            <a:miter lim="800000"/>
            <a:headEnd/>
            <a:tailEnd/>
          </a:ln>
        </p:spPr>
        <p:txBody>
          <a:bodyPr wrap="none">
            <a:spAutoFit/>
          </a:bodyPr>
          <a:lstStyle/>
          <a:p>
            <a:pPr eaLnBrk="1" hangingPunct="1">
              <a:buClr>
                <a:srgbClr val="000000"/>
              </a:buClr>
              <a:buSzPct val="100000"/>
              <a:buFont typeface="Arial" charset="0"/>
              <a:buNone/>
            </a:pPr>
            <a:r>
              <a:rPr lang="sl-SI" altLang="sl-SI" b="1" dirty="0"/>
              <a:t>S</a:t>
            </a:r>
            <a:r>
              <a:rPr lang="sl-SI" altLang="sl-SI" b="1" dirty="0" smtClean="0"/>
              <a:t>večka</a:t>
            </a:r>
            <a:endParaRPr lang="sl-SI" altLang="sl-SI" b="1" dirty="0"/>
          </a:p>
        </p:txBody>
      </p:sp>
      <p:cxnSp>
        <p:nvCxnSpPr>
          <p:cNvPr id="16" name="Raven puščični konektor 27"/>
          <p:cNvCxnSpPr>
            <a:cxnSpLocks noChangeShapeType="1"/>
            <a:stCxn id="15" idx="1"/>
          </p:cNvCxnSpPr>
          <p:nvPr/>
        </p:nvCxnSpPr>
        <p:spPr bwMode="auto">
          <a:xfrm flipH="1">
            <a:off x="5730876" y="1351534"/>
            <a:ext cx="865186" cy="565248"/>
          </a:xfrm>
          <a:prstGeom prst="straightConnector1">
            <a:avLst/>
          </a:prstGeom>
          <a:noFill/>
          <a:ln w="9525" algn="ctr">
            <a:solidFill>
              <a:schemeClr val="tx1"/>
            </a:solidFill>
            <a:round/>
            <a:headEnd/>
            <a:tailEnd type="arrow" w="med" len="med"/>
          </a:ln>
        </p:spPr>
      </p:cxnSp>
      <p:sp>
        <p:nvSpPr>
          <p:cNvPr id="32" name="Pravokotnik 31"/>
          <p:cNvSpPr/>
          <p:nvPr/>
        </p:nvSpPr>
        <p:spPr>
          <a:xfrm>
            <a:off x="179512" y="2708920"/>
            <a:ext cx="3059832" cy="2462213"/>
          </a:xfrm>
          <a:prstGeom prst="rect">
            <a:avLst/>
          </a:prstGeom>
        </p:spPr>
        <p:txBody>
          <a:bodyPr wrap="square">
            <a:spAutoFit/>
          </a:bodyPr>
          <a:lstStyle/>
          <a:p>
            <a:pPr algn="ctr"/>
            <a:r>
              <a:rPr lang="sl-SI" b="1" dirty="0" smtClean="0"/>
              <a:t>Delovanje 2. taktnega </a:t>
            </a:r>
            <a:r>
              <a:rPr lang="sl-SI" b="1" dirty="0" err="1" smtClean="0"/>
              <a:t>beciskega</a:t>
            </a:r>
            <a:r>
              <a:rPr lang="sl-SI" b="1" dirty="0" smtClean="0"/>
              <a:t> motorja</a:t>
            </a:r>
          </a:p>
          <a:p>
            <a:pPr algn="ctr"/>
            <a:endParaRPr lang="sl-SI" b="1" dirty="0" smtClean="0"/>
          </a:p>
          <a:p>
            <a:pPr algn="ctr"/>
            <a:r>
              <a:rPr lang="sl-SI" dirty="0" smtClean="0"/>
              <a:t>Dvotaktni bencinski motor deluje v dveh taktih oz. ciklih.</a:t>
            </a:r>
          </a:p>
          <a:p>
            <a:pPr algn="ctr"/>
            <a:endParaRPr lang="sl-SI" b="1" dirty="0" smtClean="0"/>
          </a:p>
          <a:p>
            <a:pPr marL="342900" indent="-342900" algn="ctr">
              <a:buAutoNum type="arabicPeriod"/>
            </a:pPr>
            <a:r>
              <a:rPr lang="sl-SI" dirty="0" smtClean="0"/>
              <a:t>takt: Sesanje in stiskanje mešanice goriva in zraka</a:t>
            </a:r>
          </a:p>
          <a:p>
            <a:pPr marL="342900" indent="-342900" algn="ctr">
              <a:buAutoNum type="arabicPeriod"/>
            </a:pPr>
            <a:endParaRPr lang="sl-SI" dirty="0" smtClean="0"/>
          </a:p>
          <a:p>
            <a:pPr marL="342900" indent="-342900" algn="ctr">
              <a:buAutoNum type="arabicPeriod"/>
            </a:pPr>
            <a:r>
              <a:rPr lang="sl-SI" dirty="0" smtClean="0"/>
              <a:t>takt: Delovni takt in izpuh izgorelih plinov</a:t>
            </a:r>
          </a:p>
        </p:txBody>
      </p:sp>
      <p:sp>
        <p:nvSpPr>
          <p:cNvPr id="33" name="PoljeZBesedilom 32"/>
          <p:cNvSpPr txBox="1"/>
          <p:nvPr/>
        </p:nvSpPr>
        <p:spPr>
          <a:xfrm>
            <a:off x="4283968" y="548680"/>
            <a:ext cx="3168352" cy="369332"/>
          </a:xfrm>
          <a:prstGeom prst="rect">
            <a:avLst/>
          </a:prstGeom>
          <a:noFill/>
        </p:spPr>
        <p:txBody>
          <a:bodyPr wrap="square" rtlCol="0">
            <a:spAutoFit/>
          </a:bodyPr>
          <a:lstStyle/>
          <a:p>
            <a:r>
              <a:rPr lang="sl-SI" dirty="0" smtClean="0"/>
              <a:t>Dvotaktni bencinski motor</a:t>
            </a:r>
            <a:endParaRPr lang="sl-SI" dirty="0"/>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ChangeAspect="1"/>
          </p:cNvGraphicFramePr>
          <p:nvPr/>
        </p:nvGraphicFramePr>
        <p:xfrm>
          <a:off x="3779912" y="692696"/>
          <a:ext cx="3779763" cy="5040313"/>
        </p:xfrm>
        <a:graphic>
          <a:graphicData uri="http://schemas.openxmlformats.org/presentationml/2006/ole">
            <p:oleObj spid="_x0000_s3074" name="Bitna slika" r:id="rId3" imgW="3524742" imgH="4742857" progId="PBrush">
              <p:embed/>
            </p:oleObj>
          </a:graphicData>
        </a:graphic>
      </p:graphicFrame>
      <p:sp>
        <p:nvSpPr>
          <p:cNvPr id="3" name="PoljeZBesedilom 4"/>
          <p:cNvSpPr txBox="1">
            <a:spLocks noChangeArrowheads="1"/>
          </p:cNvSpPr>
          <p:nvPr/>
        </p:nvSpPr>
        <p:spPr bwMode="auto">
          <a:xfrm>
            <a:off x="3814762" y="333920"/>
            <a:ext cx="3565549" cy="369332"/>
          </a:xfrm>
          <a:prstGeom prst="rect">
            <a:avLst/>
          </a:prstGeom>
          <a:noFill/>
          <a:ln w="9525">
            <a:noFill/>
            <a:miter lim="800000"/>
            <a:headEnd/>
            <a:tailEnd/>
          </a:ln>
        </p:spPr>
        <p:txBody>
          <a:bodyPr wrap="square">
            <a:spAutoFit/>
          </a:bodyPr>
          <a:lstStyle/>
          <a:p>
            <a:pPr eaLnBrk="1" hangingPunct="1">
              <a:buClr>
                <a:srgbClr val="000000"/>
              </a:buClr>
              <a:buSzPct val="100000"/>
              <a:buFont typeface="Arial" charset="0"/>
              <a:buNone/>
            </a:pPr>
            <a:r>
              <a:rPr lang="sl-SI" altLang="sl-SI" dirty="0"/>
              <a:t>ŠTIRITAKTNI BENCINSKI MOTOR</a:t>
            </a:r>
          </a:p>
        </p:txBody>
      </p:sp>
      <p:sp>
        <p:nvSpPr>
          <p:cNvPr id="4" name="PoljeZBesedilom 5"/>
          <p:cNvSpPr txBox="1">
            <a:spLocks noChangeArrowheads="1"/>
          </p:cNvSpPr>
          <p:nvPr/>
        </p:nvSpPr>
        <p:spPr bwMode="auto">
          <a:xfrm>
            <a:off x="2555776" y="1700808"/>
            <a:ext cx="1439863" cy="307975"/>
          </a:xfrm>
          <a:prstGeom prst="rect">
            <a:avLst/>
          </a:prstGeom>
          <a:noFill/>
          <a:ln w="9525">
            <a:noFill/>
            <a:miter lim="800000"/>
            <a:headEnd/>
            <a:tailEnd/>
          </a:ln>
        </p:spPr>
        <p:txBody>
          <a:bodyPr>
            <a:spAutoFit/>
          </a:bodyPr>
          <a:lstStyle/>
          <a:p>
            <a:pPr eaLnBrk="1" hangingPunct="1">
              <a:buClr>
                <a:srgbClr val="000000"/>
              </a:buClr>
              <a:buSzPct val="100000"/>
              <a:buFont typeface="Arial" charset="0"/>
              <a:buNone/>
            </a:pPr>
            <a:r>
              <a:rPr lang="sl-SI" altLang="sl-SI" b="1" dirty="0"/>
              <a:t>Sesalni ventil</a:t>
            </a:r>
          </a:p>
        </p:txBody>
      </p:sp>
      <p:cxnSp>
        <p:nvCxnSpPr>
          <p:cNvPr id="5" name="Raven puščični konektor 7"/>
          <p:cNvCxnSpPr>
            <a:cxnSpLocks noChangeShapeType="1"/>
            <a:stCxn id="4" idx="3"/>
          </p:cNvCxnSpPr>
          <p:nvPr/>
        </p:nvCxnSpPr>
        <p:spPr bwMode="auto">
          <a:xfrm>
            <a:off x="3995639" y="1854795"/>
            <a:ext cx="1368425" cy="711200"/>
          </a:xfrm>
          <a:prstGeom prst="straightConnector1">
            <a:avLst/>
          </a:prstGeom>
          <a:noFill/>
          <a:ln w="9525" algn="ctr">
            <a:solidFill>
              <a:schemeClr val="tx1"/>
            </a:solidFill>
            <a:round/>
            <a:headEnd/>
            <a:tailEnd type="arrow" w="med" len="med"/>
          </a:ln>
        </p:spPr>
      </p:cxnSp>
      <p:sp>
        <p:nvSpPr>
          <p:cNvPr id="6" name="PoljeZBesedilom 11"/>
          <p:cNvSpPr txBox="1">
            <a:spLocks noChangeArrowheads="1"/>
          </p:cNvSpPr>
          <p:nvPr/>
        </p:nvSpPr>
        <p:spPr bwMode="auto">
          <a:xfrm>
            <a:off x="7343775" y="1773784"/>
            <a:ext cx="1512888" cy="307975"/>
          </a:xfrm>
          <a:prstGeom prst="rect">
            <a:avLst/>
          </a:prstGeom>
          <a:noFill/>
          <a:ln w="9525">
            <a:noFill/>
            <a:miter lim="800000"/>
            <a:headEnd/>
            <a:tailEnd/>
          </a:ln>
        </p:spPr>
        <p:txBody>
          <a:bodyPr>
            <a:spAutoFit/>
          </a:bodyPr>
          <a:lstStyle/>
          <a:p>
            <a:pPr eaLnBrk="1" hangingPunct="1">
              <a:buClr>
                <a:srgbClr val="000000"/>
              </a:buClr>
              <a:buSzPct val="100000"/>
              <a:buFont typeface="Arial" charset="0"/>
              <a:buNone/>
            </a:pPr>
            <a:r>
              <a:rPr lang="sl-SI" altLang="sl-SI" b="1"/>
              <a:t>Izpušni ventil</a:t>
            </a:r>
          </a:p>
        </p:txBody>
      </p:sp>
      <p:cxnSp>
        <p:nvCxnSpPr>
          <p:cNvPr id="7" name="Raven puščični konektor 13"/>
          <p:cNvCxnSpPr>
            <a:cxnSpLocks noChangeShapeType="1"/>
            <a:stCxn id="6" idx="1"/>
          </p:cNvCxnSpPr>
          <p:nvPr/>
        </p:nvCxnSpPr>
        <p:spPr bwMode="auto">
          <a:xfrm flipH="1">
            <a:off x="6119813" y="1927771"/>
            <a:ext cx="1223962" cy="206375"/>
          </a:xfrm>
          <a:prstGeom prst="straightConnector1">
            <a:avLst/>
          </a:prstGeom>
          <a:noFill/>
          <a:ln w="9525" algn="ctr">
            <a:solidFill>
              <a:schemeClr val="tx1"/>
            </a:solidFill>
            <a:round/>
            <a:headEnd/>
            <a:tailEnd type="arrow" w="med" len="med"/>
          </a:ln>
        </p:spPr>
      </p:cxnSp>
      <p:sp>
        <p:nvSpPr>
          <p:cNvPr id="8" name="PoljeZBesedilom 14"/>
          <p:cNvSpPr txBox="1">
            <a:spLocks noChangeArrowheads="1"/>
          </p:cNvSpPr>
          <p:nvPr/>
        </p:nvSpPr>
        <p:spPr bwMode="auto">
          <a:xfrm>
            <a:off x="7272338" y="2637384"/>
            <a:ext cx="1116086" cy="307777"/>
          </a:xfrm>
          <a:prstGeom prst="rect">
            <a:avLst/>
          </a:prstGeom>
          <a:noFill/>
          <a:ln w="9525">
            <a:noFill/>
            <a:miter lim="800000"/>
            <a:headEnd/>
            <a:tailEnd/>
          </a:ln>
        </p:spPr>
        <p:txBody>
          <a:bodyPr wrap="square">
            <a:spAutoFit/>
          </a:bodyPr>
          <a:lstStyle/>
          <a:p>
            <a:pPr eaLnBrk="1" hangingPunct="1">
              <a:buClr>
                <a:srgbClr val="000000"/>
              </a:buClr>
              <a:buSzPct val="100000"/>
              <a:buFont typeface="Arial" charset="0"/>
              <a:buNone/>
            </a:pPr>
            <a:r>
              <a:rPr lang="sl-SI" altLang="sl-SI" b="1" dirty="0" smtClean="0"/>
              <a:t> Svečka</a:t>
            </a:r>
            <a:endParaRPr lang="sl-SI" altLang="sl-SI" b="1" dirty="0"/>
          </a:p>
        </p:txBody>
      </p:sp>
      <p:cxnSp>
        <p:nvCxnSpPr>
          <p:cNvPr id="9" name="Raven puščični konektor 16"/>
          <p:cNvCxnSpPr>
            <a:cxnSpLocks noChangeShapeType="1"/>
          </p:cNvCxnSpPr>
          <p:nvPr/>
        </p:nvCxnSpPr>
        <p:spPr bwMode="auto">
          <a:xfrm flipH="1" flipV="1">
            <a:off x="6191250" y="2565946"/>
            <a:ext cx="1008063" cy="215900"/>
          </a:xfrm>
          <a:prstGeom prst="straightConnector1">
            <a:avLst/>
          </a:prstGeom>
          <a:noFill/>
          <a:ln w="9525" algn="ctr">
            <a:solidFill>
              <a:schemeClr val="tx1"/>
            </a:solidFill>
            <a:round/>
            <a:headEnd/>
            <a:tailEnd type="arrow" w="med" len="med"/>
          </a:ln>
        </p:spPr>
      </p:cxnSp>
      <p:sp>
        <p:nvSpPr>
          <p:cNvPr id="10" name="PoljeZBesedilom 17"/>
          <p:cNvSpPr txBox="1">
            <a:spLocks noChangeArrowheads="1"/>
          </p:cNvSpPr>
          <p:nvPr/>
        </p:nvSpPr>
        <p:spPr bwMode="auto">
          <a:xfrm>
            <a:off x="3598863" y="3069184"/>
            <a:ext cx="757113" cy="369332"/>
          </a:xfrm>
          <a:prstGeom prst="rect">
            <a:avLst/>
          </a:prstGeom>
          <a:noFill/>
          <a:ln w="9525">
            <a:noFill/>
            <a:miter lim="800000"/>
            <a:headEnd/>
            <a:tailEnd/>
          </a:ln>
        </p:spPr>
        <p:txBody>
          <a:bodyPr wrap="square">
            <a:spAutoFit/>
          </a:bodyPr>
          <a:lstStyle/>
          <a:p>
            <a:pPr eaLnBrk="1" hangingPunct="1">
              <a:buClr>
                <a:srgbClr val="000000"/>
              </a:buClr>
              <a:buSzPct val="100000"/>
              <a:buFont typeface="Arial" charset="0"/>
              <a:buNone/>
            </a:pPr>
            <a:r>
              <a:rPr lang="sl-SI" altLang="sl-SI" b="1" dirty="0"/>
              <a:t>Valj</a:t>
            </a:r>
          </a:p>
        </p:txBody>
      </p:sp>
      <p:cxnSp>
        <p:nvCxnSpPr>
          <p:cNvPr id="11" name="Raven puščični konektor 19"/>
          <p:cNvCxnSpPr>
            <a:cxnSpLocks noChangeShapeType="1"/>
          </p:cNvCxnSpPr>
          <p:nvPr/>
        </p:nvCxnSpPr>
        <p:spPr bwMode="auto">
          <a:xfrm>
            <a:off x="4355976" y="3284984"/>
            <a:ext cx="863600" cy="73025"/>
          </a:xfrm>
          <a:prstGeom prst="straightConnector1">
            <a:avLst/>
          </a:prstGeom>
          <a:noFill/>
          <a:ln w="9525" algn="ctr">
            <a:solidFill>
              <a:schemeClr val="tx1"/>
            </a:solidFill>
            <a:round/>
            <a:headEnd/>
            <a:tailEnd type="arrow" w="med" len="med"/>
          </a:ln>
        </p:spPr>
      </p:cxnSp>
      <p:sp>
        <p:nvSpPr>
          <p:cNvPr id="12" name="PoljeZBesedilom 20"/>
          <p:cNvSpPr txBox="1">
            <a:spLocks noChangeArrowheads="1"/>
          </p:cNvSpPr>
          <p:nvPr/>
        </p:nvSpPr>
        <p:spPr bwMode="auto">
          <a:xfrm>
            <a:off x="7056438" y="3358109"/>
            <a:ext cx="503237" cy="307975"/>
          </a:xfrm>
          <a:prstGeom prst="rect">
            <a:avLst/>
          </a:prstGeom>
          <a:noFill/>
          <a:ln w="9525">
            <a:noFill/>
            <a:miter lim="800000"/>
            <a:headEnd/>
            <a:tailEnd/>
          </a:ln>
        </p:spPr>
        <p:txBody>
          <a:bodyPr>
            <a:spAutoFit/>
          </a:bodyPr>
          <a:lstStyle/>
          <a:p>
            <a:pPr eaLnBrk="1" hangingPunct="1">
              <a:buClr>
                <a:srgbClr val="000000"/>
              </a:buClr>
              <a:buSzPct val="100000"/>
              <a:buFont typeface="Arial" charset="0"/>
              <a:buNone/>
            </a:pPr>
            <a:r>
              <a:rPr lang="sl-SI" altLang="sl-SI" b="1"/>
              <a:t>Bat</a:t>
            </a:r>
          </a:p>
        </p:txBody>
      </p:sp>
      <p:cxnSp>
        <p:nvCxnSpPr>
          <p:cNvPr id="13" name="Raven puščični konektor 22"/>
          <p:cNvCxnSpPr>
            <a:cxnSpLocks noChangeShapeType="1"/>
          </p:cNvCxnSpPr>
          <p:nvPr/>
        </p:nvCxnSpPr>
        <p:spPr bwMode="auto">
          <a:xfrm flipH="1" flipV="1">
            <a:off x="5759450" y="3429546"/>
            <a:ext cx="1223963" cy="71438"/>
          </a:xfrm>
          <a:prstGeom prst="straightConnector1">
            <a:avLst/>
          </a:prstGeom>
          <a:noFill/>
          <a:ln w="9525" algn="ctr">
            <a:solidFill>
              <a:schemeClr val="tx1"/>
            </a:solidFill>
            <a:round/>
            <a:headEnd/>
            <a:tailEnd type="arrow" w="med" len="med"/>
          </a:ln>
        </p:spPr>
      </p:cxnSp>
      <p:sp>
        <p:nvSpPr>
          <p:cNvPr id="14" name="PoljeZBesedilom 23"/>
          <p:cNvSpPr txBox="1">
            <a:spLocks noChangeArrowheads="1"/>
          </p:cNvSpPr>
          <p:nvPr/>
        </p:nvSpPr>
        <p:spPr bwMode="auto">
          <a:xfrm>
            <a:off x="3455988" y="3861346"/>
            <a:ext cx="792162" cy="307975"/>
          </a:xfrm>
          <a:prstGeom prst="rect">
            <a:avLst/>
          </a:prstGeom>
          <a:noFill/>
          <a:ln w="9525">
            <a:noFill/>
            <a:miter lim="800000"/>
            <a:headEnd/>
            <a:tailEnd/>
          </a:ln>
        </p:spPr>
        <p:txBody>
          <a:bodyPr>
            <a:spAutoFit/>
          </a:bodyPr>
          <a:lstStyle/>
          <a:p>
            <a:pPr eaLnBrk="1" hangingPunct="1">
              <a:buClr>
                <a:srgbClr val="000000"/>
              </a:buClr>
              <a:buSzPct val="100000"/>
              <a:buFont typeface="Arial" charset="0"/>
              <a:buNone/>
            </a:pPr>
            <a:r>
              <a:rPr lang="sl-SI" altLang="sl-SI" b="1" dirty="0"/>
              <a:t>Ojnica</a:t>
            </a:r>
          </a:p>
        </p:txBody>
      </p:sp>
      <p:cxnSp>
        <p:nvCxnSpPr>
          <p:cNvPr id="15" name="Raven puščični konektor 25"/>
          <p:cNvCxnSpPr>
            <a:cxnSpLocks noChangeShapeType="1"/>
          </p:cNvCxnSpPr>
          <p:nvPr/>
        </p:nvCxnSpPr>
        <p:spPr bwMode="auto">
          <a:xfrm>
            <a:off x="4248150" y="4005809"/>
            <a:ext cx="1150938" cy="0"/>
          </a:xfrm>
          <a:prstGeom prst="straightConnector1">
            <a:avLst/>
          </a:prstGeom>
          <a:noFill/>
          <a:ln w="9525" algn="ctr">
            <a:solidFill>
              <a:schemeClr val="tx1"/>
            </a:solidFill>
            <a:round/>
            <a:headEnd/>
            <a:tailEnd type="arrow" w="med" len="med"/>
          </a:ln>
        </p:spPr>
      </p:cxnSp>
      <p:sp>
        <p:nvSpPr>
          <p:cNvPr id="16" name="PoljeZBesedilom 26"/>
          <p:cNvSpPr txBox="1">
            <a:spLocks noChangeArrowheads="1"/>
          </p:cNvSpPr>
          <p:nvPr/>
        </p:nvSpPr>
        <p:spPr bwMode="auto">
          <a:xfrm>
            <a:off x="6696075" y="4077246"/>
            <a:ext cx="2447925" cy="307975"/>
          </a:xfrm>
          <a:prstGeom prst="rect">
            <a:avLst/>
          </a:prstGeom>
          <a:noFill/>
          <a:ln w="9525">
            <a:noFill/>
            <a:miter lim="800000"/>
            <a:headEnd/>
            <a:tailEnd/>
          </a:ln>
        </p:spPr>
        <p:txBody>
          <a:bodyPr>
            <a:spAutoFit/>
          </a:bodyPr>
          <a:lstStyle/>
          <a:p>
            <a:pPr eaLnBrk="1" hangingPunct="1">
              <a:buClr>
                <a:srgbClr val="000000"/>
              </a:buClr>
              <a:buSzPct val="100000"/>
              <a:buFont typeface="Arial" charset="0"/>
              <a:buNone/>
            </a:pPr>
            <a:r>
              <a:rPr lang="sl-SI" altLang="sl-SI" b="1"/>
              <a:t>Ročična ali motorna gred</a:t>
            </a:r>
          </a:p>
        </p:txBody>
      </p:sp>
      <p:cxnSp>
        <p:nvCxnSpPr>
          <p:cNvPr id="17" name="Raven puščični konektor 28"/>
          <p:cNvCxnSpPr>
            <a:cxnSpLocks noChangeShapeType="1"/>
            <a:stCxn id="16" idx="1"/>
          </p:cNvCxnSpPr>
          <p:nvPr/>
        </p:nvCxnSpPr>
        <p:spPr bwMode="auto">
          <a:xfrm flipH="1">
            <a:off x="5614988" y="4231234"/>
            <a:ext cx="1081087" cy="422275"/>
          </a:xfrm>
          <a:prstGeom prst="straightConnector1">
            <a:avLst/>
          </a:prstGeom>
          <a:noFill/>
          <a:ln w="9525" algn="ctr">
            <a:solidFill>
              <a:schemeClr val="tx1"/>
            </a:solidFill>
            <a:round/>
            <a:headEnd/>
            <a:tailEnd type="arrow" w="med" len="med"/>
          </a:ln>
        </p:spPr>
      </p:cxnSp>
      <p:sp>
        <p:nvSpPr>
          <p:cNvPr id="18" name="PoljeZBesedilom 29"/>
          <p:cNvSpPr txBox="1">
            <a:spLocks noChangeArrowheads="1"/>
          </p:cNvSpPr>
          <p:nvPr/>
        </p:nvSpPr>
        <p:spPr bwMode="auto">
          <a:xfrm>
            <a:off x="3240088" y="5661571"/>
            <a:ext cx="1547936" cy="369332"/>
          </a:xfrm>
          <a:prstGeom prst="rect">
            <a:avLst/>
          </a:prstGeom>
          <a:noFill/>
          <a:ln w="9525">
            <a:noFill/>
            <a:miter lim="800000"/>
            <a:headEnd/>
            <a:tailEnd/>
          </a:ln>
        </p:spPr>
        <p:txBody>
          <a:bodyPr wrap="square">
            <a:spAutoFit/>
          </a:bodyPr>
          <a:lstStyle/>
          <a:p>
            <a:pPr eaLnBrk="1" hangingPunct="1">
              <a:buClr>
                <a:srgbClr val="000000"/>
              </a:buClr>
              <a:buSzPct val="100000"/>
              <a:buFont typeface="Arial" charset="0"/>
              <a:buNone/>
            </a:pPr>
            <a:r>
              <a:rPr lang="sl-SI" altLang="sl-SI" b="1" dirty="0"/>
              <a:t>Oljna kad</a:t>
            </a:r>
          </a:p>
        </p:txBody>
      </p:sp>
      <p:cxnSp>
        <p:nvCxnSpPr>
          <p:cNvPr id="19" name="Raven puščični konektor 31"/>
          <p:cNvCxnSpPr>
            <a:cxnSpLocks noChangeShapeType="1"/>
          </p:cNvCxnSpPr>
          <p:nvPr/>
        </p:nvCxnSpPr>
        <p:spPr bwMode="auto">
          <a:xfrm flipV="1">
            <a:off x="4319588" y="5445671"/>
            <a:ext cx="863600" cy="287338"/>
          </a:xfrm>
          <a:prstGeom prst="straightConnector1">
            <a:avLst/>
          </a:prstGeom>
          <a:noFill/>
          <a:ln w="9525" algn="ctr">
            <a:solidFill>
              <a:schemeClr val="tx1"/>
            </a:solidFill>
            <a:round/>
            <a:headEnd/>
            <a:tailEnd type="arrow" w="med" len="med"/>
          </a:ln>
        </p:spPr>
      </p:cxnSp>
      <p:sp>
        <p:nvSpPr>
          <p:cNvPr id="30" name="PoljeZBesedilom 29"/>
          <p:cNvSpPr txBox="1"/>
          <p:nvPr/>
        </p:nvSpPr>
        <p:spPr>
          <a:xfrm>
            <a:off x="251520" y="2204864"/>
            <a:ext cx="3096344" cy="3323987"/>
          </a:xfrm>
          <a:prstGeom prst="rect">
            <a:avLst/>
          </a:prstGeom>
          <a:noFill/>
        </p:spPr>
        <p:txBody>
          <a:bodyPr wrap="square" rtlCol="0">
            <a:spAutoFit/>
          </a:bodyPr>
          <a:lstStyle/>
          <a:p>
            <a:pPr algn="ctr"/>
            <a:r>
              <a:rPr lang="sl-SI" b="1" dirty="0" smtClean="0"/>
              <a:t>Delovanje 4. taktnega </a:t>
            </a:r>
            <a:r>
              <a:rPr lang="sl-SI" b="1" dirty="0" err="1" smtClean="0"/>
              <a:t>benciskega</a:t>
            </a:r>
            <a:r>
              <a:rPr lang="sl-SI" b="1" dirty="0" smtClean="0"/>
              <a:t> motorja</a:t>
            </a:r>
          </a:p>
          <a:p>
            <a:pPr algn="ctr"/>
            <a:endParaRPr lang="sl-SI" b="1" dirty="0" smtClean="0"/>
          </a:p>
          <a:p>
            <a:pPr algn="ctr"/>
            <a:r>
              <a:rPr lang="sl-SI" dirty="0" smtClean="0"/>
              <a:t>Štiritaktni bencinski motor deluje v štirih taktih oz. ciklih.</a:t>
            </a:r>
          </a:p>
          <a:p>
            <a:pPr algn="ctr"/>
            <a:endParaRPr lang="sl-SI" b="1" dirty="0" smtClean="0"/>
          </a:p>
          <a:p>
            <a:pPr marL="342900" indent="-342900" algn="ctr">
              <a:buAutoNum type="arabicPeriod"/>
            </a:pPr>
            <a:r>
              <a:rPr lang="sl-SI" dirty="0" smtClean="0"/>
              <a:t>takt: Sesanje mešanice bencina in zraka</a:t>
            </a:r>
          </a:p>
          <a:p>
            <a:pPr marL="342900" indent="-342900" algn="ctr">
              <a:buAutoNum type="arabicPeriod"/>
            </a:pPr>
            <a:endParaRPr lang="sl-SI" dirty="0" smtClean="0"/>
          </a:p>
          <a:p>
            <a:pPr marL="342900" indent="-342900" algn="ctr">
              <a:buAutoNum type="arabicPeriod"/>
            </a:pPr>
            <a:r>
              <a:rPr lang="sl-SI" dirty="0" smtClean="0"/>
              <a:t>takt: Stiskanje mešanice bencina in zraka</a:t>
            </a:r>
          </a:p>
          <a:p>
            <a:pPr marL="342900" indent="-342900" algn="ctr">
              <a:buAutoNum type="arabicPeriod"/>
            </a:pPr>
            <a:endParaRPr lang="sl-SI" dirty="0" smtClean="0"/>
          </a:p>
          <a:p>
            <a:pPr marL="342900" indent="-342900" algn="ctr">
              <a:buAutoNum type="arabicPeriod"/>
            </a:pPr>
            <a:r>
              <a:rPr lang="sl-SI" dirty="0" smtClean="0"/>
              <a:t>takt: Delovni takt</a:t>
            </a:r>
          </a:p>
          <a:p>
            <a:pPr marL="342900" indent="-342900" algn="ctr">
              <a:buAutoNum type="arabicPeriod"/>
            </a:pPr>
            <a:endParaRPr lang="sl-SI" dirty="0" smtClean="0"/>
          </a:p>
          <a:p>
            <a:pPr marL="342900" indent="-342900" algn="ctr">
              <a:buAutoNum type="arabicPeriod"/>
            </a:pPr>
            <a:r>
              <a:rPr lang="sl-SI" dirty="0" smtClean="0"/>
              <a:t>takt: Izpuh izgorelih plinov</a:t>
            </a:r>
            <a:endParaRPr lang="sl-SI"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jeZBesedilom 1"/>
          <p:cNvSpPr txBox="1"/>
          <p:nvPr/>
        </p:nvSpPr>
        <p:spPr>
          <a:xfrm>
            <a:off x="611560" y="692696"/>
            <a:ext cx="8136904" cy="1200329"/>
          </a:xfrm>
          <a:prstGeom prst="rect">
            <a:avLst/>
          </a:prstGeom>
          <a:noFill/>
        </p:spPr>
        <p:txBody>
          <a:bodyPr wrap="square" rtlCol="0">
            <a:spAutoFit/>
          </a:bodyPr>
          <a:lstStyle/>
          <a:p>
            <a:r>
              <a:rPr lang="sl-SI" dirty="0" smtClean="0"/>
              <a:t>Toplotni motorji so veliki onesnaževalci okolja. Promet, kjer se večinoma uporabljajo, povzroča velik delež svetovnega onesnaževana okolja. Kljub temu, da tehnologija na področju razvoja teh motorjev napreduje, je njihov izkoristek dovedene energije še vedno zelo nizek.</a:t>
            </a:r>
            <a:endParaRPr lang="sl-SI" dirty="0"/>
          </a:p>
        </p:txBody>
      </p:sp>
      <p:sp>
        <p:nvSpPr>
          <p:cNvPr id="4" name="PoljeZBesedilom 3"/>
          <p:cNvSpPr txBox="1"/>
          <p:nvPr/>
        </p:nvSpPr>
        <p:spPr>
          <a:xfrm>
            <a:off x="251520" y="2636912"/>
            <a:ext cx="3672408" cy="646331"/>
          </a:xfrm>
          <a:prstGeom prst="rect">
            <a:avLst/>
          </a:prstGeom>
          <a:noFill/>
        </p:spPr>
        <p:txBody>
          <a:bodyPr wrap="square" rtlCol="0">
            <a:spAutoFit/>
          </a:bodyPr>
          <a:lstStyle/>
          <a:p>
            <a:r>
              <a:rPr lang="sl-SI" dirty="0" err="1" smtClean="0"/>
              <a:t>W</a:t>
            </a:r>
            <a:r>
              <a:rPr lang="sl-SI" baseline="-25000" dirty="0" err="1" smtClean="0"/>
              <a:t>n</a:t>
            </a:r>
            <a:r>
              <a:rPr lang="sl-SI" dirty="0" smtClean="0"/>
              <a:t> – notranja energija bencina</a:t>
            </a:r>
          </a:p>
          <a:p>
            <a:r>
              <a:rPr lang="sl-SI" dirty="0" smtClean="0"/>
              <a:t>A</a:t>
            </a:r>
            <a:r>
              <a:rPr lang="sl-SI" baseline="-25000" dirty="0" smtClean="0"/>
              <a:t>m</a:t>
            </a:r>
            <a:r>
              <a:rPr lang="sl-SI" dirty="0" smtClean="0"/>
              <a:t> – koristno mehansko delo</a:t>
            </a:r>
            <a:endParaRPr lang="sl-SI" dirty="0"/>
          </a:p>
        </p:txBody>
      </p:sp>
      <p:grpSp>
        <p:nvGrpSpPr>
          <p:cNvPr id="8" name="Skupina 7"/>
          <p:cNvGrpSpPr/>
          <p:nvPr/>
        </p:nvGrpSpPr>
        <p:grpSpPr>
          <a:xfrm>
            <a:off x="4355976" y="1988840"/>
            <a:ext cx="4325435" cy="2160240"/>
            <a:chOff x="4355976" y="1988840"/>
            <a:chExt cx="4325435" cy="2160240"/>
          </a:xfrm>
        </p:grpSpPr>
        <p:pic>
          <p:nvPicPr>
            <p:cNvPr id="18434" name="Picture 2"/>
            <p:cNvPicPr>
              <a:picLocks noChangeAspect="1" noChangeArrowheads="1"/>
            </p:cNvPicPr>
            <p:nvPr/>
          </p:nvPicPr>
          <p:blipFill>
            <a:blip r:embed="rId2" cstate="print"/>
            <a:srcRect/>
            <a:stretch>
              <a:fillRect/>
            </a:stretch>
          </p:blipFill>
          <p:spPr bwMode="auto">
            <a:xfrm>
              <a:off x="4355976" y="1988840"/>
              <a:ext cx="4325435" cy="2160240"/>
            </a:xfrm>
            <a:prstGeom prst="rect">
              <a:avLst/>
            </a:prstGeom>
            <a:noFill/>
            <a:ln w="9525">
              <a:noFill/>
              <a:miter lim="800000"/>
              <a:headEnd/>
              <a:tailEnd/>
            </a:ln>
          </p:spPr>
        </p:pic>
        <p:sp>
          <p:nvSpPr>
            <p:cNvPr id="5" name="PoljeZBesedilom 4"/>
            <p:cNvSpPr txBox="1"/>
            <p:nvPr/>
          </p:nvSpPr>
          <p:spPr>
            <a:xfrm>
              <a:off x="4427984" y="2852936"/>
              <a:ext cx="648072" cy="369332"/>
            </a:xfrm>
            <a:prstGeom prst="rect">
              <a:avLst/>
            </a:prstGeom>
            <a:noFill/>
          </p:spPr>
          <p:txBody>
            <a:bodyPr wrap="square" rtlCol="0">
              <a:spAutoFit/>
            </a:bodyPr>
            <a:lstStyle/>
            <a:p>
              <a:r>
                <a:rPr lang="sl-SI" dirty="0" err="1" smtClean="0"/>
                <a:t>Wn</a:t>
              </a:r>
              <a:endParaRPr lang="sl-SI" dirty="0"/>
            </a:p>
          </p:txBody>
        </p:sp>
        <p:sp>
          <p:nvSpPr>
            <p:cNvPr id="6" name="PoljeZBesedilom 5"/>
            <p:cNvSpPr txBox="1"/>
            <p:nvPr/>
          </p:nvSpPr>
          <p:spPr>
            <a:xfrm>
              <a:off x="7524328" y="2420888"/>
              <a:ext cx="792088" cy="369332"/>
            </a:xfrm>
            <a:prstGeom prst="rect">
              <a:avLst/>
            </a:prstGeom>
            <a:noFill/>
          </p:spPr>
          <p:txBody>
            <a:bodyPr wrap="square" rtlCol="0">
              <a:spAutoFit/>
            </a:bodyPr>
            <a:lstStyle/>
            <a:p>
              <a:r>
                <a:rPr lang="sl-SI" dirty="0" smtClean="0"/>
                <a:t>izgube</a:t>
              </a:r>
              <a:endParaRPr lang="sl-SI" dirty="0"/>
            </a:p>
          </p:txBody>
        </p:sp>
        <p:sp>
          <p:nvSpPr>
            <p:cNvPr id="7" name="PoljeZBesedilom 6"/>
            <p:cNvSpPr txBox="1"/>
            <p:nvPr/>
          </p:nvSpPr>
          <p:spPr>
            <a:xfrm>
              <a:off x="7524328" y="3717032"/>
              <a:ext cx="648072" cy="369332"/>
            </a:xfrm>
            <a:prstGeom prst="rect">
              <a:avLst/>
            </a:prstGeom>
            <a:noFill/>
          </p:spPr>
          <p:txBody>
            <a:bodyPr wrap="square" rtlCol="0">
              <a:spAutoFit/>
            </a:bodyPr>
            <a:lstStyle/>
            <a:p>
              <a:r>
                <a:rPr lang="sl-SI" dirty="0" smtClean="0"/>
                <a:t>Am</a:t>
              </a:r>
              <a:endParaRPr lang="sl-SI" dirty="0"/>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jeZBesedilom 4"/>
          <p:cNvSpPr txBox="1">
            <a:spLocks noChangeArrowheads="1"/>
          </p:cNvSpPr>
          <p:nvPr/>
        </p:nvSpPr>
        <p:spPr bwMode="auto">
          <a:xfrm>
            <a:off x="1115616" y="260350"/>
            <a:ext cx="5977334" cy="369332"/>
          </a:xfrm>
          <a:prstGeom prst="rect">
            <a:avLst/>
          </a:prstGeom>
          <a:noFill/>
          <a:ln w="9525">
            <a:noFill/>
            <a:miter lim="800000"/>
            <a:headEnd/>
            <a:tailEnd/>
          </a:ln>
        </p:spPr>
        <p:txBody>
          <a:bodyPr wrap="square">
            <a:spAutoFit/>
          </a:bodyPr>
          <a:lstStyle/>
          <a:p>
            <a:pPr eaLnBrk="1" hangingPunct="1">
              <a:buClr>
                <a:srgbClr val="000000"/>
              </a:buClr>
              <a:buSzPct val="100000"/>
              <a:buFont typeface="Arial" charset="0"/>
              <a:buNone/>
            </a:pPr>
            <a:r>
              <a:rPr lang="sl-SI" altLang="sl-SI" sz="1800" b="1" dirty="0"/>
              <a:t>DIAGRAM IZKORISTKA GORIVA V </a:t>
            </a:r>
            <a:r>
              <a:rPr lang="sl-SI" altLang="sl-SI" sz="1800" b="1" dirty="0" smtClean="0"/>
              <a:t>TOPLOTNEM MOTORJU</a:t>
            </a:r>
            <a:endParaRPr lang="sl-SI" altLang="sl-SI" sz="1800" b="1" dirty="0"/>
          </a:p>
        </p:txBody>
      </p:sp>
      <p:grpSp>
        <p:nvGrpSpPr>
          <p:cNvPr id="3" name="Skupina 15"/>
          <p:cNvGrpSpPr>
            <a:grpSpLocks/>
          </p:cNvGrpSpPr>
          <p:nvPr/>
        </p:nvGrpSpPr>
        <p:grpSpPr bwMode="auto">
          <a:xfrm>
            <a:off x="1908175" y="908050"/>
            <a:ext cx="5345113" cy="5767388"/>
            <a:chOff x="1475656" y="764704"/>
            <a:chExt cx="5345182" cy="5767033"/>
          </a:xfrm>
        </p:grpSpPr>
        <p:sp>
          <p:nvSpPr>
            <p:cNvPr id="4" name="Pravokotnik 2"/>
            <p:cNvSpPr>
              <a:spLocks noChangeArrowheads="1"/>
            </p:cNvSpPr>
            <p:nvPr/>
          </p:nvSpPr>
          <p:spPr bwMode="auto">
            <a:xfrm>
              <a:off x="1979712" y="764704"/>
              <a:ext cx="2232248" cy="3312368"/>
            </a:xfrm>
            <a:prstGeom prst="rect">
              <a:avLst/>
            </a:prstGeom>
            <a:solidFill>
              <a:srgbClr val="00B8FF"/>
            </a:solidFill>
            <a:ln w="9525" algn="ctr">
              <a:solidFill>
                <a:schemeClr val="tx1"/>
              </a:solidFill>
              <a:round/>
              <a:headEnd/>
              <a:tailEnd/>
            </a:ln>
          </p:spPr>
          <p:txBody>
            <a:bodyPr/>
            <a:lstStyle/>
            <a:p>
              <a:pPr eaLnBrk="1" hangingPunct="1">
                <a:buClr>
                  <a:srgbClr val="000000"/>
                </a:buClr>
                <a:buSzPct val="100000"/>
                <a:buFont typeface="Arial" charset="0"/>
                <a:buNone/>
              </a:pPr>
              <a:endParaRPr lang="sl-SI" altLang="sl-SI"/>
            </a:p>
          </p:txBody>
        </p:sp>
        <p:sp>
          <p:nvSpPr>
            <p:cNvPr id="5" name="Puščica dol 3"/>
            <p:cNvSpPr>
              <a:spLocks noChangeArrowheads="1"/>
            </p:cNvSpPr>
            <p:nvPr/>
          </p:nvSpPr>
          <p:spPr bwMode="auto">
            <a:xfrm>
              <a:off x="1475656" y="4077072"/>
              <a:ext cx="2044824" cy="2454665"/>
            </a:xfrm>
            <a:prstGeom prst="downArrow">
              <a:avLst>
                <a:gd name="adj1" fmla="val 50000"/>
                <a:gd name="adj2" fmla="val 50001"/>
              </a:avLst>
            </a:prstGeom>
            <a:solidFill>
              <a:srgbClr val="00B8FF"/>
            </a:solidFill>
            <a:ln w="9525" algn="ctr">
              <a:solidFill>
                <a:schemeClr val="tx1"/>
              </a:solidFill>
              <a:round/>
              <a:headEnd/>
              <a:tailEnd/>
            </a:ln>
          </p:spPr>
          <p:txBody>
            <a:bodyPr/>
            <a:lstStyle/>
            <a:p>
              <a:pPr eaLnBrk="1" hangingPunct="1">
                <a:buClr>
                  <a:srgbClr val="000000"/>
                </a:buClr>
                <a:buSzPct val="100000"/>
                <a:buFont typeface="Arial" charset="0"/>
                <a:buNone/>
              </a:pPr>
              <a:endParaRPr lang="sl-SI" altLang="sl-SI"/>
            </a:p>
          </p:txBody>
        </p:sp>
        <p:sp>
          <p:nvSpPr>
            <p:cNvPr id="6" name="PoljeZBesedilom 5"/>
            <p:cNvSpPr txBox="1">
              <a:spLocks noChangeArrowheads="1"/>
            </p:cNvSpPr>
            <p:nvPr/>
          </p:nvSpPr>
          <p:spPr bwMode="auto">
            <a:xfrm>
              <a:off x="2195736" y="908720"/>
              <a:ext cx="1872208" cy="584739"/>
            </a:xfrm>
            <a:prstGeom prst="rect">
              <a:avLst/>
            </a:prstGeom>
            <a:noFill/>
            <a:ln w="9525">
              <a:noFill/>
              <a:miter lim="800000"/>
              <a:headEnd/>
              <a:tailEnd/>
            </a:ln>
          </p:spPr>
          <p:txBody>
            <a:bodyPr>
              <a:spAutoFit/>
            </a:bodyPr>
            <a:lstStyle/>
            <a:p>
              <a:pPr eaLnBrk="1" hangingPunct="1">
                <a:buClr>
                  <a:srgbClr val="000000"/>
                </a:buClr>
                <a:buSzPct val="100000"/>
                <a:buFont typeface="Arial" charset="0"/>
                <a:buNone/>
              </a:pPr>
              <a:r>
                <a:rPr lang="sl-SI" altLang="sl-SI" sz="1600" dirty="0"/>
                <a:t>Dovedena energija goriva v valj – 100 </a:t>
              </a:r>
              <a:r>
                <a:rPr lang="sl-SI" altLang="sl-SI" sz="1600" dirty="0" smtClean="0"/>
                <a:t>%</a:t>
              </a:r>
              <a:endParaRPr lang="sl-SI" altLang="sl-SI" sz="1600" dirty="0"/>
            </a:p>
          </p:txBody>
        </p:sp>
        <p:sp>
          <p:nvSpPr>
            <p:cNvPr id="7" name="PoljeZBesedilom 7"/>
            <p:cNvSpPr txBox="1">
              <a:spLocks noChangeArrowheads="1"/>
            </p:cNvSpPr>
            <p:nvPr/>
          </p:nvSpPr>
          <p:spPr bwMode="auto">
            <a:xfrm>
              <a:off x="1979712" y="4797152"/>
              <a:ext cx="1008112" cy="954107"/>
            </a:xfrm>
            <a:prstGeom prst="rect">
              <a:avLst/>
            </a:prstGeom>
            <a:noFill/>
            <a:ln w="9525">
              <a:noFill/>
              <a:miter lim="800000"/>
              <a:headEnd/>
              <a:tailEnd/>
            </a:ln>
          </p:spPr>
          <p:txBody>
            <a:bodyPr>
              <a:spAutoFit/>
            </a:bodyPr>
            <a:lstStyle/>
            <a:p>
              <a:pPr algn="ctr" eaLnBrk="1" hangingPunct="1">
                <a:buClr>
                  <a:srgbClr val="000000"/>
                </a:buClr>
                <a:buSzPct val="100000"/>
                <a:buFont typeface="Arial" charset="0"/>
                <a:buNone/>
              </a:pPr>
              <a:r>
                <a:rPr lang="sl-SI" altLang="sl-SI" sz="1400" dirty="0"/>
                <a:t>Koristno mehansko delo – do 40 %</a:t>
              </a:r>
            </a:p>
          </p:txBody>
        </p:sp>
        <p:sp>
          <p:nvSpPr>
            <p:cNvPr id="8" name="Desna puščica 8"/>
            <p:cNvSpPr>
              <a:spLocks noChangeArrowheads="1"/>
            </p:cNvSpPr>
            <p:nvPr/>
          </p:nvSpPr>
          <p:spPr bwMode="auto">
            <a:xfrm>
              <a:off x="4211960" y="764704"/>
              <a:ext cx="2592288" cy="1152128"/>
            </a:xfrm>
            <a:prstGeom prst="rightArrow">
              <a:avLst>
                <a:gd name="adj1" fmla="val 50000"/>
                <a:gd name="adj2" fmla="val 50000"/>
              </a:avLst>
            </a:prstGeom>
            <a:solidFill>
              <a:srgbClr val="00B8FF"/>
            </a:solidFill>
            <a:ln w="9525" algn="ctr">
              <a:solidFill>
                <a:schemeClr val="tx1"/>
              </a:solidFill>
              <a:round/>
              <a:headEnd/>
              <a:tailEnd/>
            </a:ln>
          </p:spPr>
          <p:txBody>
            <a:bodyPr/>
            <a:lstStyle/>
            <a:p>
              <a:pPr eaLnBrk="1" hangingPunct="1">
                <a:buClr>
                  <a:srgbClr val="000000"/>
                </a:buClr>
                <a:buSzPct val="100000"/>
                <a:buFont typeface="Arial" charset="0"/>
                <a:buNone/>
              </a:pPr>
              <a:endParaRPr lang="sl-SI" altLang="sl-SI"/>
            </a:p>
          </p:txBody>
        </p:sp>
        <p:sp>
          <p:nvSpPr>
            <p:cNvPr id="9" name="PoljeZBesedilom 9"/>
            <p:cNvSpPr txBox="1">
              <a:spLocks noChangeArrowheads="1"/>
            </p:cNvSpPr>
            <p:nvPr/>
          </p:nvSpPr>
          <p:spPr bwMode="auto">
            <a:xfrm>
              <a:off x="4245318" y="1080655"/>
              <a:ext cx="1512168" cy="523220"/>
            </a:xfrm>
            <a:prstGeom prst="rect">
              <a:avLst/>
            </a:prstGeom>
            <a:noFill/>
            <a:ln w="9525">
              <a:noFill/>
              <a:miter lim="800000"/>
              <a:headEnd/>
              <a:tailEnd/>
            </a:ln>
          </p:spPr>
          <p:txBody>
            <a:bodyPr>
              <a:spAutoFit/>
            </a:bodyPr>
            <a:lstStyle/>
            <a:p>
              <a:pPr eaLnBrk="1" hangingPunct="1">
                <a:buClr>
                  <a:srgbClr val="000000"/>
                </a:buClr>
                <a:buSzPct val="100000"/>
                <a:buFont typeface="Arial" charset="0"/>
                <a:buNone/>
              </a:pPr>
              <a:r>
                <a:rPr lang="sl-SI" altLang="sl-SI" sz="1400" dirty="0"/>
                <a:t>Izgube  skozi izpuh – do 30 %</a:t>
              </a:r>
            </a:p>
          </p:txBody>
        </p:sp>
        <p:sp>
          <p:nvSpPr>
            <p:cNvPr id="10" name="Desna puščica 11"/>
            <p:cNvSpPr>
              <a:spLocks noChangeArrowheads="1"/>
            </p:cNvSpPr>
            <p:nvPr/>
          </p:nvSpPr>
          <p:spPr bwMode="auto">
            <a:xfrm>
              <a:off x="4211960" y="1988840"/>
              <a:ext cx="2592288" cy="1114578"/>
            </a:xfrm>
            <a:prstGeom prst="rightArrow">
              <a:avLst>
                <a:gd name="adj1" fmla="val 50000"/>
                <a:gd name="adj2" fmla="val 50005"/>
              </a:avLst>
            </a:prstGeom>
            <a:solidFill>
              <a:srgbClr val="00B8FF"/>
            </a:solidFill>
            <a:ln w="9525" algn="ctr">
              <a:solidFill>
                <a:schemeClr val="tx1"/>
              </a:solidFill>
              <a:round/>
              <a:headEnd/>
              <a:tailEnd/>
            </a:ln>
          </p:spPr>
          <p:txBody>
            <a:bodyPr/>
            <a:lstStyle/>
            <a:p>
              <a:pPr eaLnBrk="1" hangingPunct="1">
                <a:buClr>
                  <a:srgbClr val="000000"/>
                </a:buClr>
                <a:buSzPct val="100000"/>
                <a:buFont typeface="Arial" charset="0"/>
                <a:buNone/>
              </a:pPr>
              <a:endParaRPr lang="sl-SI" altLang="sl-SI"/>
            </a:p>
          </p:txBody>
        </p:sp>
        <p:sp>
          <p:nvSpPr>
            <p:cNvPr id="11" name="PoljeZBesedilom 12"/>
            <p:cNvSpPr txBox="1">
              <a:spLocks noChangeArrowheads="1"/>
            </p:cNvSpPr>
            <p:nvPr/>
          </p:nvSpPr>
          <p:spPr bwMode="auto">
            <a:xfrm>
              <a:off x="4220879" y="2288913"/>
              <a:ext cx="1800200" cy="523220"/>
            </a:xfrm>
            <a:prstGeom prst="rect">
              <a:avLst/>
            </a:prstGeom>
            <a:noFill/>
            <a:ln w="9525">
              <a:noFill/>
              <a:miter lim="800000"/>
              <a:headEnd/>
              <a:tailEnd/>
            </a:ln>
          </p:spPr>
          <p:txBody>
            <a:bodyPr>
              <a:spAutoFit/>
            </a:bodyPr>
            <a:lstStyle/>
            <a:p>
              <a:pPr eaLnBrk="1" hangingPunct="1">
                <a:buClr>
                  <a:srgbClr val="000000"/>
                </a:buClr>
                <a:buSzPct val="100000"/>
                <a:buFont typeface="Arial" charset="0"/>
                <a:buNone/>
              </a:pPr>
              <a:r>
                <a:rPr lang="sl-SI" altLang="sl-SI" sz="1400" dirty="0"/>
                <a:t>Izgube s hlajenjem motorja – do 30 %</a:t>
              </a:r>
            </a:p>
          </p:txBody>
        </p:sp>
        <p:sp>
          <p:nvSpPr>
            <p:cNvPr id="12" name="Desna puščica 13"/>
            <p:cNvSpPr>
              <a:spLocks noChangeArrowheads="1"/>
            </p:cNvSpPr>
            <p:nvPr/>
          </p:nvSpPr>
          <p:spPr bwMode="auto">
            <a:xfrm>
              <a:off x="4211960" y="3356992"/>
              <a:ext cx="2592288" cy="504056"/>
            </a:xfrm>
            <a:prstGeom prst="rightArrow">
              <a:avLst>
                <a:gd name="adj1" fmla="val 50000"/>
                <a:gd name="adj2" fmla="val 50000"/>
              </a:avLst>
            </a:prstGeom>
            <a:solidFill>
              <a:srgbClr val="00B8FF"/>
            </a:solidFill>
            <a:ln w="9525" algn="ctr">
              <a:solidFill>
                <a:schemeClr val="tx1"/>
              </a:solidFill>
              <a:round/>
              <a:headEnd/>
              <a:tailEnd/>
            </a:ln>
          </p:spPr>
          <p:txBody>
            <a:bodyPr/>
            <a:lstStyle/>
            <a:p>
              <a:pPr eaLnBrk="1" hangingPunct="1">
                <a:buClr>
                  <a:srgbClr val="000000"/>
                </a:buClr>
                <a:buSzPct val="100000"/>
                <a:buFont typeface="Arial" charset="0"/>
                <a:buNone/>
              </a:pPr>
              <a:endParaRPr lang="sl-SI" altLang="sl-SI"/>
            </a:p>
          </p:txBody>
        </p:sp>
        <p:sp>
          <p:nvSpPr>
            <p:cNvPr id="13" name="PoljeZBesedilom 14"/>
            <p:cNvSpPr txBox="1">
              <a:spLocks noChangeArrowheads="1"/>
            </p:cNvSpPr>
            <p:nvPr/>
          </p:nvSpPr>
          <p:spPr bwMode="auto">
            <a:xfrm>
              <a:off x="4200840" y="3470564"/>
              <a:ext cx="2619998" cy="307777"/>
            </a:xfrm>
            <a:prstGeom prst="rect">
              <a:avLst/>
            </a:prstGeom>
            <a:noFill/>
            <a:ln w="9525">
              <a:noFill/>
              <a:miter lim="800000"/>
              <a:headEnd/>
              <a:tailEnd/>
            </a:ln>
          </p:spPr>
          <p:txBody>
            <a:bodyPr>
              <a:spAutoFit/>
            </a:bodyPr>
            <a:lstStyle/>
            <a:p>
              <a:pPr eaLnBrk="1" hangingPunct="1">
                <a:buClr>
                  <a:srgbClr val="000000"/>
                </a:buClr>
                <a:buSzPct val="100000"/>
                <a:buFont typeface="Arial" charset="0"/>
                <a:buNone/>
              </a:pPr>
              <a:r>
                <a:rPr lang="sl-SI" altLang="sl-SI" sz="1400" dirty="0"/>
                <a:t>Izgube zaradi trenja – do 10 %</a:t>
              </a:r>
            </a:p>
          </p:txBody>
        </p:sp>
      </p:grpSp>
    </p:spTree>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TotalTime>
  <Words>206</Words>
  <Application>Microsoft Office PowerPoint</Application>
  <PresentationFormat>Diaprojekcija na zaslonu (4:3)</PresentationFormat>
  <Paragraphs>47</Paragraphs>
  <Slides>4</Slides>
  <Notes>1</Notes>
  <HiddenSlides>0</HiddenSlides>
  <MMClips>0</MMClips>
  <ScaleCrop>false</ScaleCrop>
  <HeadingPairs>
    <vt:vector size="6" baseType="variant">
      <vt:variant>
        <vt:lpstr>Tema</vt:lpstr>
      </vt:variant>
      <vt:variant>
        <vt:i4>1</vt:i4>
      </vt:variant>
      <vt:variant>
        <vt:lpstr>Vdelani OLE strežniki</vt:lpstr>
      </vt:variant>
      <vt:variant>
        <vt:i4>1</vt:i4>
      </vt:variant>
      <vt:variant>
        <vt:lpstr>Naslovi diapozitivov</vt:lpstr>
      </vt:variant>
      <vt:variant>
        <vt:i4>4</vt:i4>
      </vt:variant>
    </vt:vector>
  </HeadingPairs>
  <TitlesOfParts>
    <vt:vector size="6" baseType="lpstr">
      <vt:lpstr>Officeova tema</vt:lpstr>
      <vt:lpstr>Bitna slika</vt:lpstr>
      <vt:lpstr>Diapozitiv 1</vt:lpstr>
      <vt:lpstr>Diapozitiv 2</vt:lpstr>
      <vt:lpstr>Diapozitiv 3</vt:lpstr>
      <vt:lpstr>Diapozitiv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Diapozitiv 1</dc:title>
  <dc:creator>os Mez</dc:creator>
  <cp:lastModifiedBy>os Mez</cp:lastModifiedBy>
  <cp:revision>3</cp:revision>
  <dcterms:created xsi:type="dcterms:W3CDTF">2020-04-02T08:54:06Z</dcterms:created>
  <dcterms:modified xsi:type="dcterms:W3CDTF">2020-05-13T09:08:48Z</dcterms:modified>
</cp:coreProperties>
</file>