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1" r:id="rId2"/>
    <p:sldId id="270" r:id="rId3"/>
    <p:sldId id="272" r:id="rId4"/>
    <p:sldId id="273" r:id="rId5"/>
    <p:sldId id="274" r:id="rId6"/>
    <p:sldId id="275" r:id="rId7"/>
    <p:sldId id="276" r:id="rId8"/>
    <p:sldId id="281" r:id="rId9"/>
    <p:sldId id="280" r:id="rId10"/>
    <p:sldId id="282" r:id="rId11"/>
    <p:sldId id="283" r:id="rId12"/>
    <p:sldId id="284" r:id="rId13"/>
    <p:sldId id="28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28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0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9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718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68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446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30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5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9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7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0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7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1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21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4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od.si/dom/peca" TargetMode="External"/><Relationship Id="rId2" Type="http://schemas.openxmlformats.org/officeDocument/2006/relationships/hyperlink" Target="https://www.geopark-karawanken.at/slo/vstopna-stran.html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4d.rtvslo.si/arhiv/naravni-parki-slovenije/17467763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geology.org/extra/kids/slovenian/what_is.html" TargetMode="External"/><Relationship Id="rId2" Type="http://schemas.openxmlformats.org/officeDocument/2006/relationships/hyperlink" Target="https://www.geopark-karawanken.at/slo/vstopna-stra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s://www.geopark-karawanken.at/slo/o-geoparku/spiele.html" TargetMode="External"/><Relationship Id="rId4" Type="http://schemas.openxmlformats.org/officeDocument/2006/relationships/hyperlink" Target="https://www.geopark-karawanken.at/slo/o-geoparku/videos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od.si/uploads/file/VSEBINE%20ZA%20SOLE%20ZA%20DAN%20DEJAVNOSTI/Raziskovalna%20naloga-Glej%20ga,%20fizolcek_CSOD%20Lipa%20Teja%20Gosenar.pdf" TargetMode="External"/><Relationship Id="rId2" Type="http://schemas.openxmlformats.org/officeDocument/2006/relationships/hyperlink" Target="https://4d.rtvslo.si/arhiv/izodrom/174684415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rbp2veGFc4c&amp;feature=youtu.b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sl-SI" b="1" dirty="0" smtClean="0">
                <a:latin typeface="Comic Sans MS" panose="030F0702030302020204" pitchFamily="66" charset="0"/>
              </a:rPr>
              <a:t>GEO PROJEKTNI DAN</a:t>
            </a:r>
            <a:br>
              <a:rPr lang="sl-SI" b="1" dirty="0" smtClean="0">
                <a:latin typeface="Comic Sans MS" panose="030F0702030302020204" pitchFamily="66" charset="0"/>
              </a:rPr>
            </a:b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„Tla pod našimi nogami“</a:t>
            </a:r>
            <a:endParaRPr lang="sl-SI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64519"/>
              </p:ext>
            </p:extLst>
          </p:nvPr>
        </p:nvGraphicFramePr>
        <p:xfrm>
          <a:off x="461553" y="2474046"/>
          <a:ext cx="772450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4504">
                  <a:extLst>
                    <a:ext uri="{9D8B030D-6E8A-4147-A177-3AD203B41FA5}">
                      <a16:colId xmlns:a16="http://schemas.microsoft.com/office/drawing/2014/main" xmlns="" val="2922043191"/>
                    </a:ext>
                  </a:extLst>
                </a:gridCol>
              </a:tblGrid>
              <a:tr h="1729377">
                <a:tc>
                  <a:txBody>
                    <a:bodyPr/>
                    <a:lstStyle/>
                    <a:p>
                      <a:r>
                        <a:rPr lang="sl-SI" dirty="0" smtClean="0">
                          <a:solidFill>
                            <a:schemeClr val="tx1"/>
                          </a:solidFill>
                        </a:rPr>
                        <a:t>DANES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 BOŠ RAZISKOVALEC-KA, TAKO KOT FRANZ IN MARICA.</a:t>
                      </a:r>
                    </a:p>
                    <a:p>
                      <a:endParaRPr lang="sl-SI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IZVEDEL-A BOŠ NEKAJ O GEOPARKU KARAVANKE.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l-SI" b="1" baseline="0" dirty="0" smtClean="0">
                          <a:solidFill>
                            <a:schemeClr val="tx1"/>
                          </a:solidFill>
                        </a:rPr>
                        <a:t>NA PROSTEM ali DOMA BOŠ IZVEDEL-A </a:t>
                      </a:r>
                      <a:r>
                        <a:rPr lang="sl-SI" b="1" u="sng" baseline="0" dirty="0" smtClean="0">
                          <a:solidFill>
                            <a:schemeClr val="tx1"/>
                          </a:solidFill>
                        </a:rPr>
                        <a:t>VSAJ ENO AKTIVNOST</a:t>
                      </a:r>
                      <a:r>
                        <a:rPr lang="sl-SI" b="1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OPAZOVAL-A BOŠ OKOLICO.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FOTOGRAFIRAL-A BOŠ IZDELEK IN GA POSLAL-A RAZREDNIČARKI OZ. RAZREDNIKU.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1453977"/>
                  </a:ext>
                </a:extLst>
              </a:tr>
            </a:tbl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10854" r="7324" b="13137"/>
          <a:stretch/>
        </p:blipFill>
        <p:spPr>
          <a:xfrm>
            <a:off x="7770835" y="1270000"/>
            <a:ext cx="3918857" cy="262128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463" y="4242529"/>
            <a:ext cx="3859127" cy="25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19596"/>
            <a:ext cx="8596668" cy="128876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8. </a:t>
            </a:r>
            <a:r>
              <a:rPr lang="sl-SI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AKTIVNOST:</a:t>
            </a:r>
            <a:r>
              <a:rPr lang="sl-SI" sz="3200" b="1" dirty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sl-SI" sz="3200" b="1" dirty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</a:br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„S SVINČNIKOM NA SPREHOD“</a:t>
            </a:r>
            <a:endParaRPr lang="sl-SI" sz="3200" dirty="0">
              <a:solidFill>
                <a:schemeClr val="accent4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069143"/>
              </p:ext>
            </p:extLst>
          </p:nvPr>
        </p:nvGraphicFramePr>
        <p:xfrm>
          <a:off x="677334" y="1791463"/>
          <a:ext cx="9364737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4737">
                  <a:extLst>
                    <a:ext uri="{9D8B030D-6E8A-4147-A177-3AD203B41FA5}">
                      <a16:colId xmlns:a16="http://schemas.microsoft.com/office/drawing/2014/main" xmlns="" val="490517856"/>
                    </a:ext>
                  </a:extLst>
                </a:gridCol>
              </a:tblGrid>
              <a:tr h="82521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l-SI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POVABI ŠE DRUGE DRUŽINSKE ČLANE. NA PREHODU BOSTE RISALI IN NA KONCU SESTAVILI SKUPNO SLIKO VAŠEGA POTEPANJA.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l-SI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VSAK MED VAMI NAJ S SEBOJ VZAME: </a:t>
                      </a:r>
                      <a:r>
                        <a:rPr lang="sl-SI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PODLOGO, LIST PAPIRJA, SVINČNIK IN LUPO (če jo ima).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6998064"/>
                  </a:ext>
                </a:extLst>
              </a:tr>
              <a:tr h="1815472">
                <a:tc>
                  <a:txBody>
                    <a:bodyPr/>
                    <a:lstStyle/>
                    <a:p>
                      <a:r>
                        <a:rPr lang="sl-SI" sz="18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NALOGA NA SPREHODU:</a:t>
                      </a:r>
                      <a:endParaRPr lang="sl-SI" sz="1800" kern="1200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l-S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SVOJ LIST NARIŠI PRIBLIŽNO </a:t>
                      </a:r>
                      <a:r>
                        <a:rPr lang="sl-SI" sz="18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MOTIVOV IZ NARAVE</a:t>
                      </a:r>
                      <a:r>
                        <a:rPr lang="sl-S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sl-S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LAHKO NARIŠEŠ TUDI SAMO POSAMEZNE DELE RASTLIN, KI SE TI ZDIJO ZANIMIVI </a:t>
                      </a:r>
                    </a:p>
                    <a:p>
                      <a:r>
                        <a:rPr lang="sl-S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JIH POGLEDAŠ BOLJ OD BLIZU. </a:t>
                      </a:r>
                    </a:p>
                    <a:p>
                      <a:r>
                        <a:rPr lang="sl-S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ČE IMAŠ ROČNO LUPO, JO LAHKO UPORABIŠ PRI OPAZOVANJU…   </a:t>
                      </a:r>
                    </a:p>
                    <a:p>
                      <a:endParaRPr lang="sl-SI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l-S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KONCU SPREHODA BOSTE ZBRALI VSAK PO PRIBLIŽNO 10 UTRINKOV.</a:t>
                      </a:r>
                    </a:p>
                    <a:p>
                      <a:r>
                        <a:rPr lang="sl-SI" sz="18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SVOJE SLIKE PRIMERJAJTE,</a:t>
                      </a:r>
                      <a:r>
                        <a:rPr lang="sl-SI" sz="1800" b="1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ZLEPITE V KOLAŽ IN POBARVAJTE.</a:t>
                      </a:r>
                      <a:endParaRPr lang="sl-SI" sz="1800" b="1" kern="1200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l-S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   </a:t>
                      </a:r>
                      <a:r>
                        <a:rPr lang="sl-SI" sz="18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Primer risbe: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4076312"/>
                  </a:ext>
                </a:extLst>
              </a:tr>
              <a:tr h="330086">
                <a:tc>
                  <a:txBody>
                    <a:bodyPr/>
                    <a:lstStyle/>
                    <a:p>
                      <a:endParaRPr lang="sl-SI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4600577"/>
                  </a:ext>
                </a:extLst>
              </a:tr>
              <a:tr h="330086">
                <a:tc>
                  <a:txBody>
                    <a:bodyPr/>
                    <a:lstStyle/>
                    <a:p>
                      <a:endParaRPr lang="sl-SI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8423201"/>
                  </a:ext>
                </a:extLst>
              </a:tr>
            </a:tbl>
          </a:graphicData>
        </a:graphic>
      </p:graphicFrame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918" y="2840856"/>
            <a:ext cx="2747314" cy="375155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555" y="5410793"/>
            <a:ext cx="4066019" cy="133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58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sl-SI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9</a:t>
            </a:r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sl-SI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AKTIVNOST:</a:t>
            </a:r>
            <a:br>
              <a:rPr lang="sl-SI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POHOD NA VOLINJAK“</a:t>
            </a:r>
            <a:endParaRPr lang="sl-SI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43784">
            <a:off x="8751776" y="402761"/>
            <a:ext cx="2452103" cy="1616966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676516"/>
              </p:ext>
            </p:extLst>
          </p:nvPr>
        </p:nvGraphicFramePr>
        <p:xfrm>
          <a:off x="677334" y="1862666"/>
          <a:ext cx="85966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6668">
                  <a:extLst>
                    <a:ext uri="{9D8B030D-6E8A-4147-A177-3AD203B41FA5}">
                      <a16:colId xmlns:a16="http://schemas.microsoft.com/office/drawing/2014/main" xmlns="" val="3976794683"/>
                    </a:ext>
                  </a:extLst>
                </a:gridCol>
              </a:tblGrid>
              <a:tr h="2099734">
                <a:tc>
                  <a:txBody>
                    <a:bodyPr/>
                    <a:lstStyle/>
                    <a:p>
                      <a:r>
                        <a:rPr lang="sl-SI" sz="18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„VOLINJAK“ </a:t>
                      </a:r>
                      <a:r>
                        <a:rPr lang="sl-SI" sz="1800" b="1" i="0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</a:t>
                      </a:r>
                      <a:r>
                        <a:rPr lang="sl-SI" sz="18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-znamenitost</a:t>
                      </a:r>
                      <a:r>
                        <a:rPr lang="sl-SI" sz="1800" b="1" i="0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 GEOPARKU KARAVANKE </a:t>
                      </a:r>
                      <a:r>
                        <a:rPr lang="sl-SI" sz="18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(886m)</a:t>
                      </a:r>
                      <a:endParaRPr lang="sl-SI" sz="1800" b="1" i="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sl-SI" sz="1800" b="0" i="0" kern="1200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Vrhnji del </a:t>
                      </a:r>
                      <a:r>
                        <a:rPr lang="sl-SI" sz="1800" b="1" i="0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Volinjaka</a:t>
                      </a:r>
                      <a:r>
                        <a:rPr lang="sl-SI" sz="18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sl-SI" sz="1800" b="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kaže </a:t>
                      </a:r>
                      <a:r>
                        <a:rPr lang="sl-SI" sz="18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kraški relief (žlebiči, škraplje, vrtače).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 SZ delu </a:t>
                      </a:r>
                      <a:r>
                        <a:rPr lang="sl-SI" sz="1800" b="1" i="0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Volinjaka</a:t>
                      </a:r>
                      <a:r>
                        <a:rPr lang="sl-SI" sz="18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sl-SI" sz="1800" b="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nahaja </a:t>
                      </a:r>
                      <a:r>
                        <a:rPr lang="sl-SI" sz="18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naravno okno (naravni most)</a:t>
                      </a:r>
                      <a:r>
                        <a:rPr lang="sl-SI" sz="1800" b="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r>
                        <a:rPr lang="sl-SI" sz="1800" b="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Nastalo je ob prelomni razpoki, v kateri je voda raztapljala apnenec in širila razpoko. Nastalo pa bi lahko tudi kot posledica </a:t>
                      </a:r>
                      <a:r>
                        <a:rPr lang="sl-SI" sz="1800" b="0" i="0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podorja</a:t>
                      </a:r>
                      <a:r>
                        <a:rPr lang="sl-SI" sz="1800" b="0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kjer se je med dva skalna osamelca na vrhu zagozdila večja skalna gmota</a:t>
                      </a:r>
                      <a:r>
                        <a:rPr lang="sl-SI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sl-SI" sz="1800" b="1" i="0" kern="1200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l-SI" sz="1800" b="1" i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OPRAVI</a:t>
                      </a:r>
                      <a:r>
                        <a:rPr lang="sl-SI" sz="1800" b="1" i="0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POHOD NA VOLINJAK. Svojo prisotnost na vrhu dokaži s fotografijo!</a:t>
                      </a:r>
                      <a:endParaRPr lang="sl-SI" sz="180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5158998"/>
                  </a:ext>
                </a:extLst>
              </a:tr>
            </a:tbl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2505571"/>
            <a:ext cx="2769425" cy="4152062"/>
          </a:xfrm>
          <a:prstGeom prst="rect">
            <a:avLst/>
          </a:prstGeom>
        </p:spPr>
      </p:pic>
      <p:pic>
        <p:nvPicPr>
          <p:cNvPr id="2050" name="Picture 2" descr="Pot na Volinjak – Zavod Maksi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67" y="4156556"/>
            <a:ext cx="1961514" cy="261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503" y="5150225"/>
            <a:ext cx="2162245" cy="162168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34" y="4304934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354433" cy="132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292" y="2650800"/>
            <a:ext cx="3741545" cy="30503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43" y="572961"/>
            <a:ext cx="8596668" cy="1505843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83866"/>
              </p:ext>
            </p:extLst>
          </p:nvPr>
        </p:nvGraphicFramePr>
        <p:xfrm>
          <a:off x="827503" y="5860868"/>
          <a:ext cx="8128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1680605607"/>
                    </a:ext>
                  </a:extLst>
                </a:gridCol>
              </a:tblGrid>
              <a:tr h="687978">
                <a:tc>
                  <a:txBody>
                    <a:bodyPr/>
                    <a:lstStyle/>
                    <a:p>
                      <a:pPr algn="ctr"/>
                      <a:r>
                        <a:rPr lang="sl-SI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RAZISKOVALEC/-KA,</a:t>
                      </a:r>
                      <a:r>
                        <a:rPr lang="sl-SI" sz="24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sl-SI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ZDAJ PA VESELO </a:t>
                      </a:r>
                      <a:r>
                        <a:rPr lang="sl-SI" sz="2400" b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NA DELO. </a:t>
                      </a:r>
                      <a:r>
                        <a:rPr lang="sl-SI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ODKRIVAJ, RAZISKUJ, USTVARJAJ</a:t>
                      </a:r>
                      <a:r>
                        <a:rPr lang="sl-SI" sz="24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IN UŽIVAJ!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8668928"/>
                  </a:ext>
                </a:extLst>
              </a:tr>
            </a:tbl>
          </a:graphicData>
        </a:graphic>
      </p:graphicFrame>
      <p:sp>
        <p:nvSpPr>
          <p:cNvPr id="6" name="Ovalni oblaček 5"/>
          <p:cNvSpPr/>
          <p:nvPr/>
        </p:nvSpPr>
        <p:spPr>
          <a:xfrm rot="21244668">
            <a:off x="7100451" y="2216196"/>
            <a:ext cx="2728225" cy="1257012"/>
          </a:xfrm>
          <a:prstGeom prst="wedgeEllipseCallout">
            <a:avLst>
              <a:gd name="adj1" fmla="val -76345"/>
              <a:gd name="adj2" fmla="val 541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FRANZI, a veš koliko je že ura!</a:t>
            </a:r>
            <a:endParaRPr lang="sl-SI" dirty="0"/>
          </a:p>
        </p:txBody>
      </p:sp>
      <p:sp>
        <p:nvSpPr>
          <p:cNvPr id="7" name="Ovalni oblaček 6"/>
          <p:cNvSpPr/>
          <p:nvPr/>
        </p:nvSpPr>
        <p:spPr>
          <a:xfrm rot="889427">
            <a:off x="-11567" y="2249707"/>
            <a:ext cx="3428329" cy="1512873"/>
          </a:xfrm>
          <a:prstGeom prst="wedgeEllipseCallout">
            <a:avLst>
              <a:gd name="adj1" fmla="val 62219"/>
              <a:gd name="adj2" fmla="val 163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HMH…</a:t>
            </a:r>
          </a:p>
          <a:p>
            <a:pPr algn="ctr"/>
            <a:r>
              <a:rPr lang="sl-SI" dirty="0" smtClean="0"/>
              <a:t>A že? </a:t>
            </a:r>
          </a:p>
          <a:p>
            <a:pPr algn="ctr"/>
            <a:r>
              <a:rPr lang="sl-SI" dirty="0" smtClean="0"/>
              <a:t>Pa tako sem užival v današnjem dnevu</a:t>
            </a:r>
            <a:r>
              <a:rPr lang="sl-SI" dirty="0"/>
              <a:t>.</a:t>
            </a: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334685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215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sl-SI" altLang="sl-SI" b="1" dirty="0" smtClean="0">
                <a:solidFill>
                  <a:schemeClr val="accent4">
                    <a:lumMod val="50000"/>
                  </a:schemeClr>
                </a:solidFill>
              </a:rPr>
              <a:t>Viri:</a:t>
            </a:r>
            <a:br>
              <a:rPr lang="sl-SI" altLang="sl-SI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sl-SI" altLang="sl-SI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sl-SI" altLang="sl-SI" b="1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sl-SI" sz="1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889410"/>
              </p:ext>
            </p:extLst>
          </p:nvPr>
        </p:nvGraphicFramePr>
        <p:xfrm>
          <a:off x="544169" y="1687332"/>
          <a:ext cx="8128000" cy="2875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1281468325"/>
                    </a:ext>
                  </a:extLst>
                </a:gridCol>
              </a:tblGrid>
              <a:tr h="287579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sl-SI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Geopark</a:t>
                      </a: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l-SI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Karavnke</a:t>
                      </a: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https://www.geopark-karawanken.at/slo/vstopna-stran.html</a:t>
                      </a:r>
                      <a:endParaRPr lang="sl-SI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sl-SI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 CŠOD  OE Peca</a:t>
                      </a:r>
                      <a:b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https://www.csod.si/dom/peca</a:t>
                      </a:r>
                      <a:endParaRPr lang="sl-SI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sl-SI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Prispevki iz skupine </a:t>
                      </a:r>
                      <a:r>
                        <a:rPr lang="sl-SI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RPučitelji</a:t>
                      </a: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sl-SI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</a:t>
                      </a: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sl-SI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facebook</a:t>
                      </a: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sl-SI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sl-SI" altLang="sl-SI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nternetna gradiva (fotografije)</a:t>
                      </a:r>
                      <a:r>
                        <a:rPr lang="sl-SI" altLang="sl-SI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sl-SI" altLang="sl-SI" sz="1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sl-SI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9894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4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051" y="296092"/>
            <a:ext cx="9630930" cy="15501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sl-SI" sz="31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TO MORAŠ VEDETI IN VIDETI, </a:t>
            </a:r>
            <a:br>
              <a:rPr lang="sl-SI" sz="31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sz="31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SAJ SI TUDI TI DOMA V GEOPARKU KARAVNKE. </a:t>
            </a:r>
            <a:r>
              <a:rPr lang="sl-SI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sl-SI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sl-SI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sz="2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1. OGLEJ SI POSNETEK. Mogoče boš prepoznal koga iz naše šole?</a:t>
            </a:r>
            <a:endParaRPr lang="sl-SI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357051" y="1954524"/>
            <a:ext cx="10398034" cy="439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Posnetek te bo popeljal v </a:t>
            </a:r>
            <a:r>
              <a:rPr lang="sl-SI" sz="2000" dirty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raznoliko </a:t>
            </a:r>
            <a:r>
              <a:rPr lang="sl-SI" sz="20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bogato </a:t>
            </a:r>
            <a:r>
              <a:rPr lang="sl-SI" sz="2000" b="1" dirty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podzemlje Pece. </a:t>
            </a:r>
            <a:endParaRPr lang="sl-SI" sz="2000" b="1" dirty="0" smtClean="0">
              <a:solidFill>
                <a:srgbClr val="161616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Mežiški </a:t>
            </a:r>
            <a:r>
              <a:rPr lang="sl-SI" sz="2000" dirty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rudnik šteje več kot 330 let rudarjenja svinčevo-cinkovega rudnega bogastva, ki je močno zaznamovalo </a:t>
            </a:r>
            <a:r>
              <a:rPr lang="sl-SI" sz="20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naše kraje</a:t>
            </a:r>
            <a:r>
              <a:rPr lang="sl-SI" sz="2000" dirty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ljudi in naravo. Po zaprtju rudnika so deli rudišča postali zanimivi kot geološka in tehnološka in kulturna dediščina. </a:t>
            </a:r>
            <a:endParaRPr lang="sl-SI" sz="2000" dirty="0" smtClean="0">
              <a:solidFill>
                <a:srgbClr val="161616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sl-SI" sz="2000" dirty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pestro geološko zgodovino in mineralnim bogastvom privablja </a:t>
            </a:r>
            <a:r>
              <a:rPr lang="sl-SI" sz="20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obiskovalce iz vseh koncev sveta.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Presenečenje </a:t>
            </a:r>
            <a:r>
              <a:rPr lang="sl-SI" sz="2000" dirty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je tudi nekdanji rudnik premoga na Lešah – danes skoraj neznan, v času delovanja pa največji premogovnik v Sloveniji. </a:t>
            </a:r>
            <a:endParaRPr lang="sl-SI" sz="2000" dirty="0" smtClean="0">
              <a:solidFill>
                <a:srgbClr val="161616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 </a:t>
            </a:r>
            <a:r>
              <a:rPr lang="sl-SI" sz="2000" dirty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njim kraljuje Uršlja gora – botanični rezervat</a:t>
            </a:r>
            <a:r>
              <a:rPr lang="sl-SI" sz="20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sz="2000" b="1" dirty="0" smtClean="0">
              <a:solidFill>
                <a:srgbClr val="161616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000" b="1" dirty="0" err="1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Geopark</a:t>
            </a:r>
            <a:r>
              <a:rPr lang="sl-SI" sz="2000" b="1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b="1" dirty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sl-SI" sz="2000" b="1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aravanke – 2. del </a:t>
            </a:r>
            <a:r>
              <a:rPr lang="sl-SI" sz="1200" dirty="0" smtClean="0">
                <a:solidFill>
                  <a:srgbClr val="16161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 min)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b="1" u="sng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sl-SI" sz="2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sl-SI" sz="2400" b="1" u="sng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4d.rtvslo.si/arhiv/naravni-parki-slovenije/174677630</a:t>
            </a:r>
            <a:endParaRPr lang="sl-SI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796" y="373236"/>
            <a:ext cx="2364578" cy="1581288"/>
          </a:xfrm>
          <a:prstGeom prst="rect">
            <a:avLst/>
          </a:prstGeom>
        </p:spPr>
      </p:pic>
      <p:pic>
        <p:nvPicPr>
          <p:cNvPr id="2050" name="Picture 2" descr="MI SMO UNESCOWIR SIND UNESCO«PRIROČNIK za prijatelje Geopark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696" y="5170219"/>
            <a:ext cx="17811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24287"/>
            <a:ext cx="9647396" cy="16796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sl-SI" sz="28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TAKO, SPOZNAL-A SI SVOJE BLIŽNJE IN ŠIRŠE OKOLJE. </a:t>
            </a:r>
            <a:br>
              <a:rPr lang="sl-SI" sz="28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sz="28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SI SE KAJ NOVEGA NAUČIL-A?</a:t>
            </a:r>
            <a:endParaRPr lang="sl-SI" sz="28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299614"/>
              </p:ext>
            </p:extLst>
          </p:nvPr>
        </p:nvGraphicFramePr>
        <p:xfrm>
          <a:off x="677334" y="3135086"/>
          <a:ext cx="8128000" cy="3122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3368497022"/>
                    </a:ext>
                  </a:extLst>
                </a:gridCol>
              </a:tblGrid>
              <a:tr h="312202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GEOPARK KARAVNKE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 smtClean="0">
                          <a:hlinkClick r:id="rId2"/>
                        </a:rPr>
                        <a:t>https://www.geopark-karawanken.at/slo/vstopna-stran.html</a:t>
                      </a:r>
                      <a:endParaRPr lang="sl-SI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GEOLOGY KIDS – Tu te čakajo Gorazd, Klemen, Vojko, </a:t>
                      </a:r>
                      <a:r>
                        <a:rPr lang="sl-SI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Fonzi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 smtClean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http://www.onegeology.org/extra/kids/slovenian/what_is.html</a:t>
                      </a:r>
                      <a:endParaRPr lang="sl-SI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GEOPARK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VIDEOS (kratki videoposnetki o mineralih, </a:t>
                      </a:r>
                      <a:r>
                        <a:rPr lang="sl-SI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wulfenitu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 smtClean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https://www.geopark-karawanken.at/slo/o-geoparku/videos.html</a:t>
                      </a:r>
                      <a:endParaRPr lang="sl-SI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GEOPARK SPIELE (igre, </a:t>
                      </a:r>
                      <a:r>
                        <a:rPr lang="sl-SI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puzzle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 smtClean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https://www.geopark-karawanken.at/slo/o-geoparku/spiele.html</a:t>
                      </a:r>
                      <a:endParaRPr lang="sl-SI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494618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180572"/>
              </p:ext>
            </p:extLst>
          </p:nvPr>
        </p:nvGraphicFramePr>
        <p:xfrm>
          <a:off x="677333" y="1917136"/>
          <a:ext cx="10224445" cy="1104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4445">
                  <a:extLst>
                    <a:ext uri="{9D8B030D-6E8A-4147-A177-3AD203B41FA5}">
                      <a16:colId xmlns:a16="http://schemas.microsoft.com/office/drawing/2014/main" xmlns="" val="3043087198"/>
                    </a:ext>
                  </a:extLst>
                </a:gridCol>
              </a:tblGrid>
              <a:tr h="110473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sl-SI" sz="20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sl-SI" sz="2000" b="1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sl-SI" sz="20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IZVEJ ŠE KAJ VEČ ali</a:t>
                      </a:r>
                      <a:r>
                        <a:rPr lang="sl-SI" sz="2000" b="1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 pa </a:t>
                      </a:r>
                      <a:r>
                        <a:rPr lang="sl-SI" sz="20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se </a:t>
                      </a:r>
                      <a:r>
                        <a:rPr lang="sl-SI" sz="2000" b="1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malo pozabavaj in razišči  spodnje povezave.</a:t>
                      </a:r>
                    </a:p>
                    <a:p>
                      <a:endParaRPr lang="sl-SI" sz="2000" b="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sl-SI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FRANZ IN MARICA BOSTA ZAGOTOVO NAVDUŠENA NAD TABO!</a:t>
                      </a:r>
                      <a:endParaRPr lang="sl-SI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012289"/>
                  </a:ext>
                </a:extLst>
              </a:tr>
            </a:tbl>
          </a:graphicData>
        </a:graphic>
      </p:graphicFrame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179" y="3345343"/>
            <a:ext cx="3752435" cy="247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30819"/>
            <a:ext cx="8936930" cy="160685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DOVOLJ JE BILO SEDENJA! </a:t>
            </a:r>
            <a:br>
              <a:rPr lang="sl-SI" sz="32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TREBA SE BO SPREHODITI ali ZAČETI USTVARJATI</a:t>
            </a: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sl-SI" sz="24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AutoShape 2" descr="MI SMO UNESCO« »WIR SIND UNESCO«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671407"/>
              </p:ext>
            </p:extLst>
          </p:nvPr>
        </p:nvGraphicFramePr>
        <p:xfrm>
          <a:off x="677334" y="2109976"/>
          <a:ext cx="8736632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6632">
                  <a:extLst>
                    <a:ext uri="{9D8B030D-6E8A-4147-A177-3AD203B41FA5}">
                      <a16:colId xmlns:a16="http://schemas.microsoft.com/office/drawing/2014/main" xmlns="" val="3032859876"/>
                    </a:ext>
                  </a:extLst>
                </a:gridCol>
              </a:tblGrid>
              <a:tr h="35386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sl-SI" sz="2000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3. NAVODILA: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sl-SI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PREGLEJ</a:t>
                      </a:r>
                      <a:r>
                        <a:rPr lang="sl-SI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VSEH 9 AKTIVNOSTI TEGA DNE.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sl-SI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RAZMISLI IN SE ODLOČI KATERO AKTIVNOST BOŠ OPRAVIL-A.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sl-SI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IZBERI ENO, LAHKO PA JIH SEVEDA TUDI VEČ.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sl-SI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PRIMERNO SE OBUJ IN OBLEČI.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sl-SI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PRIPRAVI SI POTREBNE PRIPOMOČKE.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sl-SI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 POZABI NA TELEFON, DA BOŠ LAHKO FOTOGRAFIJO POSLAL RAZREDNIČARKI OZ. RAZREDNIKU.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sl-SI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DOBRODOŠLA JE TUDI PLASTENKA Z VODO.</a:t>
                      </a:r>
                    </a:p>
                    <a:p>
                      <a:endParaRPr lang="sl-SI" sz="2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5965758"/>
                  </a:ext>
                </a:extLst>
              </a:tr>
            </a:tbl>
          </a:graphicData>
        </a:graphic>
      </p:graphicFrame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/>
          <a:srcRect t="47149"/>
          <a:stretch/>
        </p:blipFill>
        <p:spPr>
          <a:xfrm rot="1328630">
            <a:off x="9305739" y="1116455"/>
            <a:ext cx="2515774" cy="1987043"/>
          </a:xfrm>
          <a:prstGeom prst="rect">
            <a:avLst/>
          </a:prstGeom>
        </p:spPr>
      </p:pic>
      <p:sp>
        <p:nvSpPr>
          <p:cNvPr id="9" name="Smeško 8"/>
          <p:cNvSpPr/>
          <p:nvPr/>
        </p:nvSpPr>
        <p:spPr>
          <a:xfrm>
            <a:off x="7146524" y="5548544"/>
            <a:ext cx="944923" cy="904386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11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50920"/>
            <a:ext cx="8596668" cy="153854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1. AKTIVNOST:</a:t>
            </a:r>
            <a:r>
              <a:rPr lang="sl-SI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sl-SI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USTVARI BIVAK ALI „BUNKER“ ZA </a:t>
            </a:r>
            <a:b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</a:b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GOZDNE ŠKRATE</a:t>
            </a:r>
            <a:r>
              <a:rPr lang="sl-SI" b="1" dirty="0" smtClean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sl-SI" b="1" dirty="0" smtClean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</a:rPr>
            </a:br>
            <a:endParaRPr lang="sl-SI" b="1" dirty="0">
              <a:latin typeface="Algerian" panose="04020705040A02060702" pitchFamily="82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333" y="3889191"/>
            <a:ext cx="2133785" cy="279830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373" y="3889192"/>
            <a:ext cx="2292295" cy="2798307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666691" y="1978747"/>
            <a:ext cx="9214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POMLADNI </a:t>
            </a:r>
            <a:r>
              <a:rPr lang="sl-SI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DNEVI SO KOT NALAŠČ, DA V GOZDU ZGRADIŠ BIVAK ZA </a:t>
            </a: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GOZDNE ŠKRATE. </a:t>
            </a:r>
          </a:p>
          <a:p>
            <a:r>
              <a:rPr lang="sl-SI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TLEH NABERI </a:t>
            </a:r>
            <a:r>
              <a:rPr lang="sl-SI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SUHE </a:t>
            </a:r>
            <a:r>
              <a:rPr lang="sl-SI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VEJE </a:t>
            </a:r>
            <a:r>
              <a:rPr lang="sl-SI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POSTAVI BIVAK. NAJPREJ Z VEJAMI NAREDI OHIŠJE. POSTAVI JIH V OBLIKI STOŽCA IN JIH NA VRHU ZVEŽI Z VRVJO. NA NJIH NASLONI TANJŠE VEJE. PREKRIJEŠ GA LAHKO TUDI Z VEJAMI, KI IMAJO </a:t>
            </a:r>
            <a:r>
              <a:rPr lang="sl-SI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 LISTE, </a:t>
            </a:r>
            <a:r>
              <a:rPr lang="sl-SI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BO V PRIMERU DEŽJA TVOJ BIVAK OSTAL SUH. 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4565">
            <a:off x="9508627" y="437557"/>
            <a:ext cx="2377646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4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69966"/>
            <a:ext cx="8596668" cy="136724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sl-SI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AKTIVNOST:</a:t>
            </a:r>
            <a:b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sz="2700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Naredi </a:t>
            </a:r>
            <a:r>
              <a:rPr lang="sl-SI" sz="2700" b="1" dirty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svoj motiv s pomočjo vej, listja, maha, </a:t>
            </a:r>
            <a:r>
              <a:rPr lang="sl-SI" sz="2700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IGLIC, </a:t>
            </a:r>
            <a:r>
              <a:rPr lang="sl-SI" sz="2700" b="1" dirty="0" err="1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kamenčkoV</a:t>
            </a:r>
            <a:r>
              <a:rPr lang="sl-SI" sz="2700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,…</a:t>
            </a:r>
            <a:r>
              <a:rPr lang="sl-SI" sz="2700" b="1" dirty="0" smtClean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sl-SI" sz="2700" b="1" dirty="0" smtClean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</a:rPr>
            </a:br>
            <a:endParaRPr lang="sl-SI" sz="2700" b="1" dirty="0">
              <a:latin typeface="Algerian" panose="04020705040A02060702" pitchFamily="82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567152" y="1839410"/>
            <a:ext cx="9260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 STVARI NAJDEŠ NA TLEH. DOBRO OPAZUJ. Nekaj idej </a:t>
            </a: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za lažje ustvarjanje :</a:t>
            </a:r>
            <a:endParaRPr lang="sl-SI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58" y="2208742"/>
            <a:ext cx="10461643" cy="444705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177" y="0"/>
            <a:ext cx="2581848" cy="23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3" y="133166"/>
            <a:ext cx="9088103" cy="15040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3. AKTIVNOST:</a:t>
            </a:r>
            <a:b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sz="3100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Naredi „SLIKO VELIKANKO“ V SVOJI NARAVNI VELIKOSTI</a:t>
            </a:r>
            <a:endParaRPr lang="sl-SI" sz="3100" b="1" dirty="0">
              <a:solidFill>
                <a:schemeClr val="accent4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567152" y="1839410"/>
            <a:ext cx="6765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NEKAJ IDEJ </a:t>
            </a: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ZA LAŽJE USTVARJANJE :</a:t>
            </a:r>
            <a:endParaRPr lang="sl-SI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/>
          <a:srcRect r="16375"/>
          <a:stretch/>
        </p:blipFill>
        <p:spPr>
          <a:xfrm>
            <a:off x="3450627" y="2967561"/>
            <a:ext cx="3716527" cy="249990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/>
          <a:srcRect t="19058"/>
          <a:stretch/>
        </p:blipFill>
        <p:spPr>
          <a:xfrm>
            <a:off x="497484" y="2272936"/>
            <a:ext cx="2881442" cy="424051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/>
          <a:srcRect t="9633"/>
          <a:stretch/>
        </p:blipFill>
        <p:spPr>
          <a:xfrm>
            <a:off x="7452247" y="1922368"/>
            <a:ext cx="2794284" cy="459107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9095" y="0"/>
            <a:ext cx="2632905" cy="246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9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3639" y="417250"/>
            <a:ext cx="8596668" cy="117844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sl-SI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AKTIVNOST:</a:t>
            </a:r>
            <a:b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ideje </a:t>
            </a:r>
            <a:r>
              <a:rPr lang="sl-SI" b="1" dirty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za prosti </a:t>
            </a: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čas</a:t>
            </a:r>
            <a:r>
              <a:rPr lang="sl-SI" b="1" dirty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… </a:t>
            </a:r>
            <a:r>
              <a:rPr lang="sl-SI" sz="2700" b="1" dirty="0" smtClean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sl-SI" sz="2700" b="1" dirty="0" smtClean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</a:rPr>
            </a:br>
            <a:endParaRPr lang="sl-SI" sz="2700" b="1" dirty="0">
              <a:solidFill>
                <a:schemeClr val="accent3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93" y="2585840"/>
            <a:ext cx="3499407" cy="388958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65" y="2585840"/>
            <a:ext cx="4602879" cy="3889585"/>
          </a:xfrm>
          <a:prstGeom prst="rect">
            <a:avLst/>
          </a:prstGeom>
        </p:spPr>
      </p:pic>
      <p:graphicFrame>
        <p:nvGraphicFramePr>
          <p:cNvPr id="13" name="Tabela 12"/>
          <p:cNvGraphicFramePr>
            <a:graphicFrameLocks noGrp="1"/>
          </p:cNvGraphicFramePr>
          <p:nvPr>
            <p:extLst/>
          </p:nvPr>
        </p:nvGraphicFramePr>
        <p:xfrm>
          <a:off x="541026" y="2115880"/>
          <a:ext cx="410754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7543">
                  <a:extLst>
                    <a:ext uri="{9D8B030D-6E8A-4147-A177-3AD203B41FA5}">
                      <a16:colId xmlns:a16="http://schemas.microsoft.com/office/drawing/2014/main" xmlns="" val="1094288452"/>
                    </a:ext>
                  </a:extLst>
                </a:gridCol>
              </a:tblGrid>
              <a:tr h="231986">
                <a:tc>
                  <a:txBody>
                    <a:bodyPr/>
                    <a:lstStyle/>
                    <a:p>
                      <a:r>
                        <a:rPr lang="sl-SI" sz="2400" dirty="0" smtClean="0"/>
                        <a:t>Ustvari družabno igro…</a:t>
                      </a:r>
                      <a:endParaRPr lang="sl-SI" sz="2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7536473"/>
                  </a:ext>
                </a:extLst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314481"/>
              </p:ext>
            </p:extLst>
          </p:nvPr>
        </p:nvGraphicFramePr>
        <p:xfrm>
          <a:off x="5091610" y="2128640"/>
          <a:ext cx="401174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1749">
                  <a:extLst>
                    <a:ext uri="{9D8B030D-6E8A-4147-A177-3AD203B41FA5}">
                      <a16:colId xmlns:a16="http://schemas.microsoft.com/office/drawing/2014/main" xmlns="" val="367225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sz="2400" dirty="0" smtClean="0">
                          <a:latin typeface="+mn-lt"/>
                        </a:rPr>
                        <a:t>Računaj v</a:t>
                      </a:r>
                      <a:r>
                        <a:rPr lang="sl-SI" sz="2400" baseline="0" dirty="0" smtClean="0">
                          <a:latin typeface="+mn-lt"/>
                        </a:rPr>
                        <a:t> naravi…</a:t>
                      </a:r>
                      <a:endParaRPr lang="sl-SI" sz="240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7792988"/>
                  </a:ext>
                </a:extLst>
              </a:tr>
            </a:tbl>
          </a:graphicData>
        </a:graphic>
      </p:graphicFrame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9267">
            <a:off x="9092682" y="581855"/>
            <a:ext cx="2762039" cy="18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9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426128"/>
            <a:ext cx="8596668" cy="15042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sl-SI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., </a:t>
            </a:r>
            <a:r>
              <a:rPr lang="sl-SI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in 7. AKTIVNOST:</a:t>
            </a:r>
            <a:b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b="1" dirty="0" smtClean="0">
                <a:solidFill>
                  <a:schemeClr val="accent4">
                    <a:lumMod val="50000"/>
                  </a:schemeClr>
                </a:solidFill>
                <a:latin typeface="Algerian" panose="04020705040A02060702" pitchFamily="82" charset="0"/>
              </a:rPr>
              <a:t>„NAREDI sam“</a:t>
            </a:r>
            <a:r>
              <a:rPr lang="sl-SI" b="1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sl-SI" b="1" dirty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</a:rPr>
            </a:br>
            <a:endParaRPr lang="sl-SI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599986"/>
              </p:ext>
            </p:extLst>
          </p:nvPr>
        </p:nvGraphicFramePr>
        <p:xfrm>
          <a:off x="1082765" y="2513631"/>
          <a:ext cx="10902406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2406">
                  <a:extLst>
                    <a:ext uri="{9D8B030D-6E8A-4147-A177-3AD203B41FA5}">
                      <a16:colId xmlns:a16="http://schemas.microsoft.com/office/drawing/2014/main" xmlns="" val="490517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sl-SI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aktivnost: „KALILNIK“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l-SI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 DOMA IZDELANIM KALILNIKOM LAHKO POMAGAŠ SEMENOM VZKALITI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l-SI" dirty="0" smtClean="0">
                          <a:hlinkClick r:id="rId2"/>
                        </a:rPr>
                        <a:t>https://4d.rtvslo.si/arhiv/izodrom/174684415</a:t>
                      </a:r>
                      <a:r>
                        <a:rPr lang="sl-SI" dirty="0" smtClean="0"/>
                        <a:t> (</a:t>
                      </a:r>
                      <a:r>
                        <a:rPr lang="sl-SI" dirty="0" smtClean="0">
                          <a:solidFill>
                            <a:schemeClr val="tx1"/>
                          </a:solidFill>
                        </a:rPr>
                        <a:t>(2 min 44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 s – </a:t>
                      </a:r>
                      <a:r>
                        <a:rPr lang="sl-SI" baseline="0" dirty="0" err="1" smtClean="0">
                          <a:solidFill>
                            <a:schemeClr val="tx1"/>
                          </a:solidFill>
                        </a:rPr>
                        <a:t>Izodrom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sl-SI" b="1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sl-SI" b="0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sl-SI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aktivnost: RAZISKOVALNA NALOGA „GLEJ GA FIŽOLČEK“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l-SI" b="1" dirty="0" smtClean="0">
                          <a:hlinkClick r:id="rId3"/>
                        </a:rPr>
                        <a:t>https://www.csod.si/uploads/file/VSEBINE%20ZA%20SOLE%20ZA%20DAN%20DEJAVNOSTI/Raziskovalna%20naloga-Glej%20ga,%20fizolcek_CSOD%20Lipa%20Teja%20Gosenar.pdf</a:t>
                      </a:r>
                      <a:endParaRPr lang="sl-SI" b="1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sl-SI" b="1" dirty="0" smtClean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sl-SI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aktivnost: OSNOVNI VOZLI (prikaz preko videa)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sl-SI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Tla pod nogami so lahko tudi zelo nevarna. Nauči se narediti vozel in lahko se boš rešil-a iz marsikatere situacije.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sl-SI" dirty="0" smtClean="0">
                          <a:hlinkClick r:id="rId4"/>
                        </a:rPr>
                        <a:t>https://www.youtube.com/watch?v=rbp2veGFc4c&amp;feature=youtu.be</a:t>
                      </a:r>
                      <a:r>
                        <a:rPr lang="sl-SI" dirty="0" smtClean="0"/>
                        <a:t> </a:t>
                      </a:r>
                      <a:r>
                        <a:rPr lang="sl-SI" dirty="0" smtClean="0">
                          <a:solidFill>
                            <a:schemeClr val="tx1"/>
                          </a:solidFill>
                        </a:rPr>
                        <a:t>(3 min 11 s – CŠOD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 Gorenje)</a:t>
                      </a:r>
                      <a:endParaRPr lang="sl-SI" b="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6998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4076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4600577"/>
                  </a:ext>
                </a:extLst>
              </a:tr>
            </a:tbl>
          </a:graphicData>
        </a:graphic>
      </p:graphicFrame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668" y="6207611"/>
            <a:ext cx="249475" cy="25472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851" y="261400"/>
            <a:ext cx="3280320" cy="31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6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503</TotalTime>
  <Words>772</Words>
  <Application>Microsoft Office PowerPoint</Application>
  <PresentationFormat>Po meri</PresentationFormat>
  <Paragraphs>93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4" baseType="lpstr">
      <vt:lpstr>Gladko</vt:lpstr>
      <vt:lpstr>GEO PROJEKTNI DAN „Tla pod našimi nogami“</vt:lpstr>
      <vt:lpstr>TO MORAŠ VEDETI IN VIDETI,  SAJ SI TUDI TI DOMA V GEOPARKU KARAVNKE.   1. OGLEJ SI POSNETEK. Mogoče boš prepoznal koga iz naše šole?</vt:lpstr>
      <vt:lpstr>TAKO, SPOZNAL-A SI SVOJE BLIŽNJE IN ŠIRŠE OKOLJE.  SI SE KAJ NOVEGA NAUČIL-A?</vt:lpstr>
      <vt:lpstr>DOVOLJ JE BILO SEDENJA!  TREBA SE BO SPREHODITI ali ZAČETI USTVARJATI.</vt:lpstr>
      <vt:lpstr>1. AKTIVNOST: USTVARI BIVAK ALI „BUNKER“ ZA  GOZDNE ŠKRATE </vt:lpstr>
      <vt:lpstr>2. AKTIVNOST: Naredi svoj motiv s pomočjo vej, listja, maha, IGLIC, kamenčkoV,… </vt:lpstr>
      <vt:lpstr>3. AKTIVNOST: Naredi „SLIKO VELIKANKO“ V SVOJI NARAVNI VELIKOSTI</vt:lpstr>
      <vt:lpstr>4. AKTIVNOST: ideje za prosti čas…  </vt:lpstr>
      <vt:lpstr>5., 6. in 7. AKTIVNOST: „NAREDI sam“ </vt:lpstr>
      <vt:lpstr>8. AKTIVNOST: „S SVINČNIKOM NA SPREHOD“</vt:lpstr>
      <vt:lpstr>9. AKTIVNOST: „POHOD NA VOLINJAK“</vt:lpstr>
      <vt:lpstr> </vt:lpstr>
      <vt:lpstr>Viri: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Drevesa v našem gozdu</dc:title>
  <dc:creator>Romana</dc:creator>
  <cp:lastModifiedBy>os Mez</cp:lastModifiedBy>
  <cp:revision>113</cp:revision>
  <dcterms:created xsi:type="dcterms:W3CDTF">2020-03-29T15:55:54Z</dcterms:created>
  <dcterms:modified xsi:type="dcterms:W3CDTF">2020-04-17T15:18:09Z</dcterms:modified>
</cp:coreProperties>
</file>