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83" r:id="rId2"/>
    <p:sldId id="262" r:id="rId3"/>
    <p:sldId id="263" r:id="rId4"/>
    <p:sldId id="264" r:id="rId5"/>
    <p:sldId id="265" r:id="rId6"/>
    <p:sldId id="266" r:id="rId7"/>
    <p:sldId id="267" r:id="rId8"/>
    <p:sldId id="268" r:id="rId9"/>
    <p:sldId id="269" r:id="rId10"/>
    <p:sldId id="270" r:id="rId11"/>
    <p:sldId id="271" r:id="rId12"/>
    <p:sldId id="272" r:id="rId13"/>
    <p:sldId id="273" r:id="rId14"/>
    <p:sldId id="28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sl-SI" smtClean="0"/>
              <a:t>Uredite slog naslova matrice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5586B75A-687E-405C-8A0B-8D00578BA2C3}" type="datetimeFigureOut">
              <a:rPr lang="en-US" dirty="0"/>
              <a:pPr/>
              <a:t>4/10/2020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4/10/2020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smtClean="0"/>
              <a:t>Uredite slog naslova matrice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4/10/2020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smtClean="0"/>
              <a:t>Uredite slog naslova matrice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4/10/2020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sl-SI" smtClean="0"/>
              <a:t>Uredite slog naslova matrice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8" name="Date Placeholder 7"/>
          <p:cNvSpPr>
            <a:spLocks noGrp="1"/>
          </p:cNvSpPr>
          <p:nvPr>
            <p:ph type="dt" sz="half" idx="10"/>
          </p:nvPr>
        </p:nvSpPr>
        <p:spPr/>
        <p:txBody>
          <a:bodyPr/>
          <a:lstStyle/>
          <a:p>
            <a:fld id="{5586B75A-687E-405C-8A0B-8D00578BA2C3}" type="datetimeFigureOut">
              <a:rPr lang="en-US" dirty="0"/>
              <a:pPr/>
              <a:t>4/10/2020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8" name="Date Placeholder 7"/>
          <p:cNvSpPr>
            <a:spLocks noGrp="1"/>
          </p:cNvSpPr>
          <p:nvPr>
            <p:ph type="dt" sz="half" idx="10"/>
          </p:nvPr>
        </p:nvSpPr>
        <p:spPr/>
        <p:txBody>
          <a:bodyPr/>
          <a:lstStyle/>
          <a:p>
            <a:fld id="{5586B75A-687E-405C-8A0B-8D00578BA2C3}" type="datetimeFigureOut">
              <a:rPr lang="en-US" dirty="0"/>
              <a:pPr/>
              <a:t>4/10/2020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4/10/2020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gopro.com/v/RoRndB0JMmVe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77795" y="1122362"/>
            <a:ext cx="8246075" cy="3457875"/>
          </a:xfrm>
        </p:spPr>
        <p:txBody>
          <a:bodyPr>
            <a:noAutofit/>
          </a:bodyPr>
          <a:lstStyle/>
          <a:p>
            <a:pPr marL="342900" indent="-342900">
              <a:buFont typeface="Arial" panose="020B0604020202020204" pitchFamily="34" charset="0"/>
              <a:buChar char="•"/>
            </a:pPr>
            <a:r>
              <a:rPr lang="sl-SI" sz="2400" smtClean="0">
                <a:latin typeface="+mn-lt"/>
              </a:rPr>
              <a:t/>
            </a:r>
            <a:br>
              <a:rPr lang="sl-SI" sz="2400" smtClean="0">
                <a:latin typeface="+mn-lt"/>
              </a:rPr>
            </a:br>
            <a:r>
              <a:rPr lang="sl-SI" sz="2400" smtClean="0">
                <a:latin typeface="+mn-lt"/>
              </a:rPr>
              <a:t/>
            </a:r>
            <a:br>
              <a:rPr lang="sl-SI" sz="2400" smtClean="0">
                <a:latin typeface="+mn-lt"/>
              </a:rPr>
            </a:br>
            <a:r>
              <a:rPr lang="sl-SI" sz="2400" smtClean="0">
                <a:latin typeface="+mn-lt"/>
              </a:rPr>
              <a:t>Ta teden boš pri SPO povezal vse, o čemer se učiš. Naloge so naslednje: </a:t>
            </a:r>
            <a:br>
              <a:rPr lang="sl-SI" sz="2400" smtClean="0">
                <a:latin typeface="+mn-lt"/>
              </a:rPr>
            </a:br>
            <a:r>
              <a:rPr lang="sl-SI" sz="2400" smtClean="0">
                <a:latin typeface="+mn-lt"/>
              </a:rPr>
              <a:t>- izdelaj metulja</a:t>
            </a:r>
            <a:br>
              <a:rPr lang="sl-SI" sz="2400" smtClean="0">
                <a:latin typeface="+mn-lt"/>
              </a:rPr>
            </a:br>
            <a:r>
              <a:rPr lang="sl-SI" sz="2400" smtClean="0">
                <a:latin typeface="+mn-lt"/>
              </a:rPr>
              <a:t>- oponašaj njegovo gibanje in naštej, kdo vse se še giba na tak način</a:t>
            </a:r>
            <a:br>
              <a:rPr lang="sl-SI" sz="2400" smtClean="0">
                <a:latin typeface="+mn-lt"/>
              </a:rPr>
            </a:br>
            <a:r>
              <a:rPr lang="sl-SI" sz="2400" smtClean="0">
                <a:latin typeface="+mn-lt"/>
              </a:rPr>
              <a:t>- spomni se na tiste metulje, ki si jih videl kdaj na sprehodu in jih</a:t>
            </a:r>
            <a:br>
              <a:rPr lang="sl-SI" sz="2400" smtClean="0">
                <a:latin typeface="+mn-lt"/>
              </a:rPr>
            </a:br>
            <a:r>
              <a:rPr lang="sl-SI" sz="2400" smtClean="0">
                <a:latin typeface="+mn-lt"/>
              </a:rPr>
              <a:t>   primerjaj s tem, ki si ga izdelal (naštej razlike)</a:t>
            </a:r>
            <a:br>
              <a:rPr lang="sl-SI" sz="2400" smtClean="0">
                <a:latin typeface="+mn-lt"/>
              </a:rPr>
            </a:br>
            <a:r>
              <a:rPr lang="sl-SI" sz="2400" smtClean="0">
                <a:latin typeface="+mn-lt"/>
              </a:rPr>
              <a:t>- povej, s katerimi čutili zaznaš pravega in s katerimi izdelanega</a:t>
            </a:r>
            <a:br>
              <a:rPr lang="sl-SI" sz="2400" smtClean="0">
                <a:latin typeface="+mn-lt"/>
              </a:rPr>
            </a:br>
            <a:r>
              <a:rPr lang="sl-SI" sz="2400" smtClean="0">
                <a:latin typeface="+mn-lt"/>
              </a:rPr>
              <a:t>   metulja</a:t>
            </a:r>
            <a:br>
              <a:rPr lang="sl-SI" sz="2400" smtClean="0">
                <a:latin typeface="+mn-lt"/>
              </a:rPr>
            </a:br>
            <a:r>
              <a:rPr lang="sl-SI" sz="2400" smtClean="0">
                <a:latin typeface="+mn-lt"/>
              </a:rPr>
              <a:t>- povej, katere glasove slišiš v besedi METULJ</a:t>
            </a:r>
            <a:br>
              <a:rPr lang="sl-SI" sz="2400" smtClean="0">
                <a:latin typeface="+mn-lt"/>
              </a:rPr>
            </a:br>
            <a:r>
              <a:rPr lang="sl-SI" sz="2400" smtClean="0">
                <a:latin typeface="+mn-lt"/>
              </a:rPr>
              <a:t>- naštej čim več živali, ki se začnejo na črko M</a:t>
            </a:r>
            <a:endParaRPr lang="sl-SI" sz="2400" dirty="0">
              <a:latin typeface="+mn-lt"/>
            </a:endParaRPr>
          </a:p>
        </p:txBody>
      </p:sp>
      <p:sp>
        <p:nvSpPr>
          <p:cNvPr id="5" name="AutoShape 4" descr="METULJI"/>
          <p:cNvSpPr>
            <a:spLocks noGrp="1" noChangeAspect="1" noChangeArrowheads="1"/>
          </p:cNvSpPr>
          <p:nvPr>
            <p:ph type="subTitle" idx="1"/>
          </p:nvPr>
        </p:nvSpPr>
        <p:spPr bwMode="auto">
          <a:xfrm rot="10800000" flipV="1">
            <a:off x="972065" y="5626443"/>
            <a:ext cx="7443150" cy="4036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lgn="ctr"/>
            <a:r>
              <a:rPr lang="sl-SI" smtClean="0"/>
              <a:t>Če poznaš pesmico Metuljček cekinček, jo zapoj.  </a:t>
            </a:r>
            <a:endParaRPr lang="sl-SI" dirty="0"/>
          </a:p>
        </p:txBody>
      </p:sp>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655" y="4580237"/>
            <a:ext cx="1145961" cy="917682"/>
          </a:xfrm>
          <a:prstGeom prst="rect">
            <a:avLst/>
          </a:prstGeom>
        </p:spPr>
      </p:pic>
    </p:spTree>
    <p:extLst>
      <p:ext uri="{BB962C8B-B14F-4D97-AF65-F5344CB8AC3E}">
        <p14:creationId xmlns:p14="http://schemas.microsoft.com/office/powerpoint/2010/main" val="2810280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Navodila za izdelavo metulja.</a:t>
            </a:r>
            <a:endParaRPr lang="sl-SI" dirty="0"/>
          </a:p>
        </p:txBody>
      </p:sp>
      <p:sp>
        <p:nvSpPr>
          <p:cNvPr id="3" name="Označba mesta vsebine 2"/>
          <p:cNvSpPr>
            <a:spLocks noGrp="1"/>
          </p:cNvSpPr>
          <p:nvPr>
            <p:ph idx="1"/>
          </p:nvPr>
        </p:nvSpPr>
        <p:spPr/>
        <p:txBody>
          <a:bodyPr/>
          <a:lstStyle/>
          <a:p>
            <a:pPr marL="0" indent="0" algn="ctr">
              <a:buNone/>
            </a:pPr>
            <a:r>
              <a:rPr lang="it-IT" dirty="0"/>
              <a:t>V </a:t>
            </a:r>
            <a:r>
              <a:rPr lang="it-IT" dirty="0" err="1"/>
              <a:t>sredino</a:t>
            </a:r>
            <a:r>
              <a:rPr lang="it-IT" dirty="0"/>
              <a:t> </a:t>
            </a:r>
            <a:r>
              <a:rPr lang="it-IT" dirty="0" err="1"/>
              <a:t>obeh</a:t>
            </a:r>
            <a:r>
              <a:rPr lang="it-IT" dirty="0"/>
              <a:t> </a:t>
            </a:r>
            <a:r>
              <a:rPr lang="it-IT" dirty="0" err="1"/>
              <a:t>kril</a:t>
            </a:r>
            <a:r>
              <a:rPr lang="it-IT" dirty="0"/>
              <a:t>  </a:t>
            </a:r>
            <a:r>
              <a:rPr lang="it-IT" dirty="0" err="1"/>
              <a:t>prilepimo</a:t>
            </a:r>
            <a:r>
              <a:rPr lang="it-IT" dirty="0"/>
              <a:t> </a:t>
            </a:r>
            <a:r>
              <a:rPr lang="it-IT" dirty="0" err="1"/>
              <a:t>palico</a:t>
            </a:r>
            <a:r>
              <a:rPr lang="it-IT" dirty="0"/>
              <a:t> in </a:t>
            </a:r>
            <a:r>
              <a:rPr lang="it-IT" dirty="0" err="1"/>
              <a:t>tipalke</a:t>
            </a:r>
            <a:r>
              <a:rPr lang="it-IT" dirty="0"/>
              <a:t>. </a:t>
            </a:r>
            <a:endParaRPr lang="sl-SI" dirty="0" smtClean="0"/>
          </a:p>
          <a:p>
            <a:pPr marL="0" indent="0" algn="ctr">
              <a:buNone/>
            </a:pPr>
            <a:r>
              <a:rPr lang="it-IT" dirty="0" err="1" smtClean="0"/>
              <a:t>Krili</a:t>
            </a:r>
            <a:r>
              <a:rPr lang="it-IT" dirty="0" smtClean="0"/>
              <a:t> </a:t>
            </a:r>
            <a:r>
              <a:rPr lang="it-IT" dirty="0" err="1"/>
              <a:t>zlepimo</a:t>
            </a:r>
            <a:r>
              <a:rPr lang="it-IT" dirty="0"/>
              <a:t> in </a:t>
            </a:r>
            <a:r>
              <a:rPr lang="it-IT" dirty="0" err="1"/>
              <a:t>metulja</a:t>
            </a:r>
            <a:r>
              <a:rPr lang="it-IT" dirty="0"/>
              <a:t> </a:t>
            </a:r>
            <a:r>
              <a:rPr lang="it-IT" dirty="0" err="1"/>
              <a:t>pritrdimo</a:t>
            </a:r>
            <a:r>
              <a:rPr lang="it-IT" dirty="0"/>
              <a:t> </a:t>
            </a:r>
            <a:r>
              <a:rPr lang="it-IT" dirty="0" err="1"/>
              <a:t>na</a:t>
            </a:r>
            <a:r>
              <a:rPr lang="it-IT" dirty="0"/>
              <a:t> </a:t>
            </a:r>
            <a:r>
              <a:rPr lang="it-IT" dirty="0" err="1"/>
              <a:t>prosto</a:t>
            </a:r>
            <a:r>
              <a:rPr lang="it-IT" dirty="0" smtClean="0"/>
              <a:t>.</a:t>
            </a: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a:p>
        </p:txBody>
      </p:sp>
      <p:pic>
        <p:nvPicPr>
          <p:cNvPr id="4" name="Slika 3"/>
          <p:cNvPicPr>
            <a:picLocks noChangeAspect="1"/>
          </p:cNvPicPr>
          <p:nvPr/>
        </p:nvPicPr>
        <p:blipFill>
          <a:blip r:embed="rId2"/>
          <a:stretch>
            <a:fillRect/>
          </a:stretch>
        </p:blipFill>
        <p:spPr>
          <a:xfrm>
            <a:off x="4041263" y="1827031"/>
            <a:ext cx="6971210" cy="4157717"/>
          </a:xfrm>
          <a:prstGeom prst="rect">
            <a:avLst/>
          </a:prstGeom>
        </p:spPr>
      </p:pic>
    </p:spTree>
    <p:extLst>
      <p:ext uri="{BB962C8B-B14F-4D97-AF65-F5344CB8AC3E}">
        <p14:creationId xmlns:p14="http://schemas.microsoft.com/office/powerpoint/2010/main" val="3947749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ČE SI ŽE NAREDIL/-A</a:t>
            </a:r>
            <a:br>
              <a:rPr lang="sl-SI" dirty="0" smtClean="0"/>
            </a:br>
            <a:r>
              <a:rPr lang="sl-SI" dirty="0" smtClean="0"/>
              <a:t>METULJA.</a:t>
            </a:r>
            <a:endParaRPr lang="sl-SI" dirty="0"/>
          </a:p>
        </p:txBody>
      </p:sp>
      <p:sp>
        <p:nvSpPr>
          <p:cNvPr id="3" name="Označba mesta vsebine 2"/>
          <p:cNvSpPr>
            <a:spLocks noGrp="1"/>
          </p:cNvSpPr>
          <p:nvPr>
            <p:ph idx="1"/>
          </p:nvPr>
        </p:nvSpPr>
        <p:spPr/>
        <p:txBody>
          <a:bodyPr/>
          <a:lstStyle/>
          <a:p>
            <a:pPr marL="0" indent="0">
              <a:buNone/>
            </a:pPr>
            <a:r>
              <a:rPr lang="sl-SI" sz="2800" b="1" dirty="0">
                <a:solidFill>
                  <a:srgbClr val="0070C0"/>
                </a:solidFill>
              </a:rPr>
              <a:t>LAHKO TUDI TAKO… </a:t>
            </a:r>
          </a:p>
          <a:p>
            <a:pPr marL="0" indent="0">
              <a:buNone/>
            </a:pPr>
            <a:endParaRPr lang="sl-SI" dirty="0" smtClean="0"/>
          </a:p>
          <a:p>
            <a:pPr marL="0" indent="0">
              <a:buNone/>
            </a:pPr>
            <a:r>
              <a:rPr lang="sl-SI" dirty="0" smtClean="0"/>
              <a:t>Obrišemo </a:t>
            </a:r>
            <a:r>
              <a:rPr lang="sl-SI" dirty="0"/>
              <a:t>prvega in </a:t>
            </a:r>
            <a:r>
              <a:rPr lang="sl-SI" dirty="0" smtClean="0"/>
              <a:t>izrežemo.</a:t>
            </a:r>
          </a:p>
          <a:p>
            <a:pPr marL="0" indent="0">
              <a:buNone/>
            </a:pPr>
            <a:endParaRPr lang="sl-SI" dirty="0"/>
          </a:p>
          <a:p>
            <a:pPr marL="0" indent="0">
              <a:buNone/>
            </a:pPr>
            <a:r>
              <a:rPr lang="sl-SI" dirty="0" smtClean="0"/>
              <a:t>Naredimo </a:t>
            </a:r>
            <a:r>
              <a:rPr lang="sl-SI" dirty="0"/>
              <a:t>novega metulja, ki ga prilepimo na drugo okno</a:t>
            </a:r>
            <a:r>
              <a:rPr lang="sl-SI" dirty="0" smtClean="0"/>
              <a:t>.</a:t>
            </a:r>
          </a:p>
          <a:p>
            <a:pPr marL="0" indent="0">
              <a:buNone/>
            </a:pPr>
            <a:endParaRPr lang="sl-SI" dirty="0"/>
          </a:p>
          <a:p>
            <a:pPr marL="0" indent="0">
              <a:buNone/>
            </a:pPr>
            <a:endParaRPr lang="sl-SI" dirty="0" smtClean="0"/>
          </a:p>
          <a:p>
            <a:pPr marL="0" indent="0">
              <a:buNone/>
            </a:pPr>
            <a:endParaRPr lang="sl-SI" dirty="0"/>
          </a:p>
          <a:p>
            <a:pPr marL="0" indent="0" algn="ctr">
              <a:buNone/>
            </a:pPr>
            <a:r>
              <a:rPr lang="sl-SI" sz="3200" b="1" dirty="0" smtClean="0">
                <a:solidFill>
                  <a:srgbClr val="0070C0"/>
                </a:solidFill>
                <a:latin typeface="Blackadder ITC" panose="04020505051007020D02" pitchFamily="82" charset="0"/>
              </a:rPr>
              <a:t>Želim vam lepo in prijetno ustvarjanje.</a:t>
            </a:r>
          </a:p>
          <a:p>
            <a:pPr marL="0" indent="0">
              <a:buNone/>
            </a:pPr>
            <a:endParaRPr lang="sl-SI" dirty="0" smtClean="0"/>
          </a:p>
          <a:p>
            <a:pPr marL="0" indent="0">
              <a:buNone/>
            </a:pPr>
            <a:endParaRPr lang="sl-SI" dirty="0"/>
          </a:p>
          <a:p>
            <a:pPr marL="0" indent="0">
              <a:buNone/>
            </a:pPr>
            <a:endParaRPr lang="sl-SI" dirty="0"/>
          </a:p>
        </p:txBody>
      </p:sp>
    </p:spTree>
    <p:extLst>
      <p:ext uri="{BB962C8B-B14F-4D97-AF65-F5344CB8AC3E}">
        <p14:creationId xmlns:p14="http://schemas.microsoft.com/office/powerpoint/2010/main" val="2826470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dirty="0" smtClean="0"/>
              <a:t>METULJ</a:t>
            </a:r>
            <a:br>
              <a:rPr lang="sl-SI" sz="3200" dirty="0" smtClean="0"/>
            </a:br>
            <a:r>
              <a:rPr lang="sl-SI" sz="3200" dirty="0" smtClean="0"/>
              <a:t>PRIJATELJSTVA</a:t>
            </a:r>
            <a:endParaRPr lang="sl-SI" sz="3200" dirty="0"/>
          </a:p>
        </p:txBody>
      </p:sp>
      <p:pic>
        <p:nvPicPr>
          <p:cNvPr id="4" name="Označba mesta vsebine 3"/>
          <p:cNvPicPr>
            <a:picLocks noGrp="1" noChangeAspect="1"/>
          </p:cNvPicPr>
          <p:nvPr>
            <p:ph idx="1"/>
          </p:nvPr>
        </p:nvPicPr>
        <p:blipFill>
          <a:blip r:embed="rId2"/>
          <a:stretch>
            <a:fillRect/>
          </a:stretch>
        </p:blipFill>
        <p:spPr>
          <a:xfrm>
            <a:off x="4259574" y="863600"/>
            <a:ext cx="6533527" cy="5121275"/>
          </a:xfrm>
          <a:prstGeom prst="rect">
            <a:avLst/>
          </a:prstGeom>
        </p:spPr>
      </p:pic>
    </p:spTree>
    <p:extLst>
      <p:ext uri="{BB962C8B-B14F-4D97-AF65-F5344CB8AC3E}">
        <p14:creationId xmlns:p14="http://schemas.microsoft.com/office/powerpoint/2010/main" val="2207107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Metulje bomo širili naprej.</a:t>
            </a:r>
            <a:endParaRPr lang="sl-SI" dirty="0"/>
          </a:p>
        </p:txBody>
      </p:sp>
      <p:sp>
        <p:nvSpPr>
          <p:cNvPr id="3" name="Označba mesta vsebine 2"/>
          <p:cNvSpPr>
            <a:spLocks noGrp="1"/>
          </p:cNvSpPr>
          <p:nvPr>
            <p:ph idx="1"/>
          </p:nvPr>
        </p:nvSpPr>
        <p:spPr/>
        <p:txBody>
          <a:bodyPr/>
          <a:lstStyle/>
          <a:p>
            <a:r>
              <a:rPr lang="sl-SI" dirty="0" smtClean="0"/>
              <a:t>FOTOGRAFIRANJE IZDELKA:</a:t>
            </a:r>
          </a:p>
          <a:p>
            <a:endParaRPr lang="sl-SI" dirty="0" smtClean="0"/>
          </a:p>
          <a:p>
            <a:r>
              <a:rPr lang="sl-SI" dirty="0" smtClean="0"/>
              <a:t>Ko boste končali vašega metulja, ga fotografirajte in pošljite razredničarkama na elektronski naslov ali druge dogovorjene oblike pošiljanja. </a:t>
            </a:r>
          </a:p>
          <a:p>
            <a:endParaRPr lang="sl-SI" dirty="0" smtClean="0"/>
          </a:p>
          <a:p>
            <a:r>
              <a:rPr lang="sl-SI" dirty="0" smtClean="0"/>
              <a:t>Vse prispele metulje bomo objavili na spletni strani šole.</a:t>
            </a:r>
          </a:p>
          <a:p>
            <a:endParaRPr lang="sl-SI" dirty="0" smtClean="0"/>
          </a:p>
          <a:p>
            <a:r>
              <a:rPr lang="sl-SI" dirty="0" smtClean="0"/>
              <a:t>Vaših metuljev se že zelo veselimo.</a:t>
            </a:r>
            <a:endParaRPr lang="sl-SI" dirty="0"/>
          </a:p>
        </p:txBody>
      </p:sp>
    </p:spTree>
    <p:extLst>
      <p:ext uri="{BB962C8B-B14F-4D97-AF65-F5344CB8AC3E}">
        <p14:creationId xmlns:p14="http://schemas.microsoft.com/office/powerpoint/2010/main" val="2654791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a:picLocks noChangeAspect="1"/>
          </p:cNvPicPr>
          <p:nvPr/>
        </p:nvPicPr>
        <p:blipFill rotWithShape="1">
          <a:blip r:embed="rId2"/>
          <a:srcRect b="18394"/>
          <a:stretch/>
        </p:blipFill>
        <p:spPr>
          <a:xfrm>
            <a:off x="3482711" y="780397"/>
            <a:ext cx="8554555" cy="5288061"/>
          </a:xfrm>
          <a:prstGeom prst="rect">
            <a:avLst/>
          </a:prstGeom>
        </p:spPr>
      </p:pic>
      <p:sp>
        <p:nvSpPr>
          <p:cNvPr id="2" name="Naslov 1"/>
          <p:cNvSpPr>
            <a:spLocks noGrp="1"/>
          </p:cNvSpPr>
          <p:nvPr>
            <p:ph type="title"/>
          </p:nvPr>
        </p:nvSpPr>
        <p:spPr/>
        <p:txBody>
          <a:bodyPr/>
          <a:lstStyle/>
          <a:p>
            <a:r>
              <a:rPr lang="sl-SI" smtClean="0"/>
              <a:t>BODITE ZDRAVI</a:t>
            </a:r>
            <a:br>
              <a:rPr lang="sl-SI" smtClean="0"/>
            </a:br>
            <a:r>
              <a:rPr lang="sl-SI" smtClean="0"/>
              <a:t/>
            </a:r>
            <a:br>
              <a:rPr lang="sl-SI" smtClean="0"/>
            </a:br>
            <a:r>
              <a:rPr lang="sl-SI" smtClean="0"/>
              <a:t/>
            </a:r>
            <a:br>
              <a:rPr lang="sl-SI" smtClean="0"/>
            </a:br>
            <a:r>
              <a:rPr lang="sl-SI" smtClean="0"/>
              <a:t>OSTANITE DOMA</a:t>
            </a:r>
            <a:endParaRPr lang="sl-SI" dirty="0"/>
          </a:p>
        </p:txBody>
      </p:sp>
      <p:sp>
        <p:nvSpPr>
          <p:cNvPr id="3" name="Označba mesta vsebine 2"/>
          <p:cNvSpPr>
            <a:spLocks noGrp="1"/>
          </p:cNvSpPr>
          <p:nvPr>
            <p:ph idx="1"/>
          </p:nvPr>
        </p:nvSpPr>
        <p:spPr/>
        <p:txBody>
          <a:bodyPr/>
          <a:lstStyle/>
          <a:p>
            <a:pPr algn="ctr"/>
            <a:r>
              <a:rPr lang="sl-SI" sz="2400" dirty="0" smtClean="0">
                <a:solidFill>
                  <a:srgbClr val="FFFF00"/>
                </a:solidFill>
                <a:latin typeface="Arial" panose="020B0604020202020204" pitchFamily="34" charset="0"/>
                <a:cs typeface="Arial" panose="020B0604020202020204" pitchFamily="34" charset="0"/>
              </a:rPr>
              <a:t>Bodite cekinčki za sebe, za mamice in očke in za vse, ki jih imate radi.</a:t>
            </a:r>
          </a:p>
          <a:p>
            <a:endParaRPr lang="sl-SI" dirty="0" smtClean="0"/>
          </a:p>
          <a:p>
            <a:endParaRPr lang="sl-SI" dirty="0"/>
          </a:p>
        </p:txBody>
      </p:sp>
      <p:pic>
        <p:nvPicPr>
          <p:cNvPr id="4" name="Slika 3"/>
          <p:cNvPicPr>
            <a:picLocks noChangeAspect="1"/>
          </p:cNvPicPr>
          <p:nvPr/>
        </p:nvPicPr>
        <p:blipFill>
          <a:blip r:embed="rId3"/>
          <a:stretch>
            <a:fillRect/>
          </a:stretch>
        </p:blipFill>
        <p:spPr>
          <a:xfrm>
            <a:off x="1402810" y="3119628"/>
            <a:ext cx="647700" cy="609600"/>
          </a:xfrm>
          <a:prstGeom prst="rect">
            <a:avLst/>
          </a:prstGeom>
        </p:spPr>
      </p:pic>
    </p:spTree>
    <p:extLst>
      <p:ext uri="{BB962C8B-B14F-4D97-AF65-F5344CB8AC3E}">
        <p14:creationId xmlns:p14="http://schemas.microsoft.com/office/powerpoint/2010/main" val="3267293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9640389" y="3581429"/>
            <a:ext cx="1931625" cy="2951959"/>
          </a:xfrm>
          <a:prstGeom prst="rect">
            <a:avLst/>
          </a:prstGeom>
        </p:spPr>
      </p:pic>
      <p:sp>
        <p:nvSpPr>
          <p:cNvPr id="2" name="Naslov 1"/>
          <p:cNvSpPr>
            <a:spLocks noGrp="1"/>
          </p:cNvSpPr>
          <p:nvPr>
            <p:ph type="title"/>
          </p:nvPr>
        </p:nvSpPr>
        <p:spPr/>
        <p:txBody>
          <a:bodyPr>
            <a:normAutofit/>
          </a:bodyPr>
          <a:lstStyle/>
          <a:p>
            <a:r>
              <a:rPr lang="sl-SI" sz="3200" dirty="0" smtClean="0"/>
              <a:t>METULJ PRIJATELJSTVA</a:t>
            </a:r>
            <a:endParaRPr lang="sl-SI" sz="3200" dirty="0"/>
          </a:p>
        </p:txBody>
      </p:sp>
      <p:sp>
        <p:nvSpPr>
          <p:cNvPr id="3" name="Označba mesta vsebine 2"/>
          <p:cNvSpPr>
            <a:spLocks noGrp="1"/>
          </p:cNvSpPr>
          <p:nvPr>
            <p:ph idx="1"/>
          </p:nvPr>
        </p:nvSpPr>
        <p:spPr/>
        <p:txBody>
          <a:bodyPr>
            <a:normAutofit/>
          </a:bodyPr>
          <a:lstStyle/>
          <a:p>
            <a:pPr marL="0" indent="0" algn="ctr">
              <a:buNone/>
            </a:pPr>
            <a:r>
              <a:rPr lang="sl-SI" sz="2400" b="1" dirty="0">
                <a:solidFill>
                  <a:srgbClr val="0070C0"/>
                </a:solidFill>
              </a:rPr>
              <a:t>Povežimo se in stopimo skupaj</a:t>
            </a:r>
            <a:r>
              <a:rPr lang="sl-SI" sz="2400" b="1" dirty="0" smtClean="0">
                <a:solidFill>
                  <a:srgbClr val="0070C0"/>
                </a:solidFill>
              </a:rPr>
              <a:t>!</a:t>
            </a:r>
          </a:p>
          <a:p>
            <a:pPr marL="0" indent="0">
              <a:buNone/>
            </a:pPr>
            <a:r>
              <a:rPr lang="sl-SI" sz="2400" dirty="0" smtClean="0"/>
              <a:t>Povej </a:t>
            </a:r>
            <a:r>
              <a:rPr lang="sl-SI" sz="2400" dirty="0"/>
              <a:t>prijatelju, da misliš nanj, da mu želiš le najboljše in da mu pošiljaš upanje. </a:t>
            </a:r>
            <a:endParaRPr lang="sl-SI" sz="2400" dirty="0" smtClean="0"/>
          </a:p>
          <a:p>
            <a:pPr marL="0" indent="0">
              <a:buNone/>
            </a:pPr>
            <a:r>
              <a:rPr lang="sl-SI" sz="2400" dirty="0" smtClean="0"/>
              <a:t>Povej </a:t>
            </a:r>
            <a:r>
              <a:rPr lang="sl-SI" sz="2400" dirty="0"/>
              <a:t>to celemu svetu. </a:t>
            </a:r>
            <a:endParaRPr lang="sl-SI" sz="2400" dirty="0" smtClean="0"/>
          </a:p>
          <a:p>
            <a:pPr marL="0" indent="0" algn="ctr">
              <a:buNone/>
            </a:pPr>
            <a:r>
              <a:rPr lang="sl-SI" sz="2400" b="1" dirty="0" smtClean="0">
                <a:solidFill>
                  <a:srgbClr val="0070C0"/>
                </a:solidFill>
              </a:rPr>
              <a:t>Kako</a:t>
            </a:r>
            <a:r>
              <a:rPr lang="sl-SI" sz="2400" b="1" dirty="0">
                <a:solidFill>
                  <a:srgbClr val="0070C0"/>
                </a:solidFill>
              </a:rPr>
              <a:t>? </a:t>
            </a:r>
            <a:endParaRPr lang="sl-SI" sz="2400" b="1" dirty="0" smtClean="0">
              <a:solidFill>
                <a:srgbClr val="0070C0"/>
              </a:solidFill>
            </a:endParaRPr>
          </a:p>
          <a:p>
            <a:pPr marL="0" indent="0">
              <a:buNone/>
            </a:pPr>
            <a:r>
              <a:rPr lang="sl-SI" sz="2400" dirty="0" smtClean="0"/>
              <a:t>Pošlji </a:t>
            </a:r>
            <a:r>
              <a:rPr lang="sl-SI" sz="2400" dirty="0"/>
              <a:t>v svet metulja upanja, ki bo na tvojem oknu. Metulj na tvojem oknu ali balkonu bo pozdravil in razveselil tvoje prijatelje, znance, sošolce, učitelje in cel svet! Prinesel jim bo upanje in tvoje pozdrave!</a:t>
            </a:r>
          </a:p>
          <a:p>
            <a:pPr marL="0" indent="0">
              <a:buNone/>
            </a:pPr>
            <a:endParaRPr lang="sl-SI" sz="2400" dirty="0" smtClean="0"/>
          </a:p>
          <a:p>
            <a:pPr marL="0" indent="0" algn="ctr">
              <a:buNone/>
            </a:pPr>
            <a:r>
              <a:rPr lang="sl-SI" sz="2400" b="1" dirty="0" smtClean="0">
                <a:solidFill>
                  <a:srgbClr val="7030A0"/>
                </a:solidFill>
              </a:rPr>
              <a:t>Si </a:t>
            </a:r>
            <a:r>
              <a:rPr lang="sl-SI" sz="2400" b="1" dirty="0">
                <a:solidFill>
                  <a:srgbClr val="7030A0"/>
                </a:solidFill>
              </a:rPr>
              <a:t>za? </a:t>
            </a:r>
            <a:endParaRPr lang="sl-SI" sz="2400" b="1" dirty="0" smtClean="0">
              <a:solidFill>
                <a:srgbClr val="7030A0"/>
              </a:solidFill>
            </a:endParaRPr>
          </a:p>
          <a:p>
            <a:pPr marL="0" indent="0" algn="ctr">
              <a:buNone/>
            </a:pPr>
            <a:r>
              <a:rPr lang="sl-SI" sz="2400" b="1" dirty="0" smtClean="0">
                <a:solidFill>
                  <a:srgbClr val="7030A0"/>
                </a:solidFill>
              </a:rPr>
              <a:t>Skupaj </a:t>
            </a:r>
            <a:r>
              <a:rPr lang="sl-SI" sz="2400" b="1" dirty="0">
                <a:solidFill>
                  <a:srgbClr val="7030A0"/>
                </a:solidFill>
              </a:rPr>
              <a:t>zmoremo!</a:t>
            </a:r>
          </a:p>
        </p:txBody>
      </p:sp>
    </p:spTree>
    <p:extLst>
      <p:ext uri="{BB962C8B-B14F-4D97-AF65-F5344CB8AC3E}">
        <p14:creationId xmlns:p14="http://schemas.microsoft.com/office/powerpoint/2010/main" val="3752090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IZDELAVA METULJA</a:t>
            </a:r>
            <a:endParaRPr lang="sl-SI" dirty="0"/>
          </a:p>
        </p:txBody>
      </p:sp>
      <p:sp>
        <p:nvSpPr>
          <p:cNvPr id="3" name="Označba mesta vsebine 2"/>
          <p:cNvSpPr>
            <a:spLocks noGrp="1"/>
          </p:cNvSpPr>
          <p:nvPr>
            <p:ph idx="1"/>
          </p:nvPr>
        </p:nvSpPr>
        <p:spPr/>
        <p:txBody>
          <a:bodyPr>
            <a:normAutofit fontScale="92500" lnSpcReduction="10000"/>
          </a:bodyPr>
          <a:lstStyle/>
          <a:p>
            <a:pPr marL="0" indent="0">
              <a:buNone/>
            </a:pPr>
            <a:r>
              <a:rPr lang="sl-SI" b="1" u="sng" dirty="0">
                <a:solidFill>
                  <a:srgbClr val="0070C0"/>
                </a:solidFill>
              </a:rPr>
              <a:t>POTREBUJEMO: </a:t>
            </a:r>
          </a:p>
          <a:p>
            <a:pPr marL="0" indent="0">
              <a:buNone/>
            </a:pPr>
            <a:r>
              <a:rPr lang="sl-SI" dirty="0" smtClean="0"/>
              <a:t>BEL </a:t>
            </a:r>
            <a:r>
              <a:rPr lang="sl-SI" dirty="0"/>
              <a:t>PAPIR, </a:t>
            </a:r>
          </a:p>
          <a:p>
            <a:pPr marL="0" indent="0">
              <a:buNone/>
            </a:pPr>
            <a:r>
              <a:rPr lang="sl-SI" dirty="0" smtClean="0"/>
              <a:t>SVINČNIK</a:t>
            </a:r>
            <a:r>
              <a:rPr lang="sl-SI" dirty="0"/>
              <a:t>, </a:t>
            </a:r>
          </a:p>
          <a:p>
            <a:pPr marL="0" indent="0">
              <a:buNone/>
            </a:pPr>
            <a:r>
              <a:rPr lang="sl-SI" dirty="0" smtClean="0"/>
              <a:t>ŠKARJE</a:t>
            </a:r>
            <a:r>
              <a:rPr lang="sl-SI" dirty="0"/>
              <a:t>, </a:t>
            </a:r>
          </a:p>
          <a:p>
            <a:pPr marL="0" indent="0">
              <a:buNone/>
            </a:pPr>
            <a:r>
              <a:rPr lang="sl-SI" dirty="0" smtClean="0"/>
              <a:t>LEPILO</a:t>
            </a:r>
            <a:r>
              <a:rPr lang="sl-SI" dirty="0"/>
              <a:t>, </a:t>
            </a:r>
          </a:p>
          <a:p>
            <a:pPr marL="0" indent="0">
              <a:buNone/>
            </a:pPr>
            <a:r>
              <a:rPr lang="sl-SI" dirty="0" smtClean="0"/>
              <a:t>KOSMATO ŽICO </a:t>
            </a:r>
            <a:r>
              <a:rPr lang="sl-SI" dirty="0"/>
              <a:t>(lahko tudi trši papir ali karton), </a:t>
            </a:r>
          </a:p>
          <a:p>
            <a:pPr marL="0" indent="0">
              <a:buNone/>
            </a:pPr>
            <a:r>
              <a:rPr lang="sl-SI" dirty="0" smtClean="0"/>
              <a:t>LESENO </a:t>
            </a:r>
            <a:r>
              <a:rPr lang="sl-SI" dirty="0"/>
              <a:t>PALICO (če bo metulj na tvojem balkonu) </a:t>
            </a:r>
          </a:p>
          <a:p>
            <a:pPr marL="0" indent="0">
              <a:buNone/>
            </a:pPr>
            <a:r>
              <a:rPr lang="sl-SI" dirty="0" smtClean="0"/>
              <a:t>BARVICE </a:t>
            </a:r>
            <a:r>
              <a:rPr lang="sl-SI" dirty="0"/>
              <a:t>(lahko tudi FLUMASTRE, BARVNI </a:t>
            </a:r>
            <a:r>
              <a:rPr lang="sl-SI" dirty="0" smtClean="0"/>
              <a:t>PAPIR).</a:t>
            </a:r>
          </a:p>
          <a:p>
            <a:pPr marL="0" indent="0">
              <a:buNone/>
            </a:pPr>
            <a:endParaRPr lang="sl-SI" dirty="0"/>
          </a:p>
          <a:p>
            <a:r>
              <a:rPr lang="sl-SI" dirty="0" smtClean="0"/>
              <a:t>Navodilom </a:t>
            </a:r>
            <a:r>
              <a:rPr lang="sl-SI" dirty="0"/>
              <a:t>lahko slediš tudi preko filmčka na spodnji povezavi: </a:t>
            </a:r>
            <a:endParaRPr lang="sl-SI" dirty="0" smtClean="0"/>
          </a:p>
          <a:p>
            <a:pPr marL="0" indent="0">
              <a:buNone/>
            </a:pPr>
            <a:r>
              <a:rPr lang="sl-SI" dirty="0" smtClean="0">
                <a:hlinkClick r:id="rId2"/>
              </a:rPr>
              <a:t>https</a:t>
            </a:r>
            <a:r>
              <a:rPr lang="sl-SI" dirty="0">
                <a:hlinkClick r:id="rId2"/>
              </a:rPr>
              <a:t>://gopro.com/v/RoRndB0JMmVeo</a:t>
            </a:r>
            <a:endParaRPr lang="sl-SI" dirty="0" smtClean="0"/>
          </a:p>
          <a:p>
            <a:r>
              <a:rPr lang="sl-SI" dirty="0" smtClean="0"/>
              <a:t>Če </a:t>
            </a:r>
            <a:r>
              <a:rPr lang="sl-SI" dirty="0"/>
              <a:t>vam povezava ne bo delovala, kopirajte in prilepite naslov url direktno v spletni brskalnik</a:t>
            </a:r>
          </a:p>
        </p:txBody>
      </p:sp>
    </p:spTree>
    <p:extLst>
      <p:ext uri="{BB962C8B-B14F-4D97-AF65-F5344CB8AC3E}">
        <p14:creationId xmlns:p14="http://schemas.microsoft.com/office/powerpoint/2010/main" val="2207504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Navodila za izdelavo metulja.</a:t>
            </a:r>
            <a:endParaRPr lang="sl-SI" dirty="0"/>
          </a:p>
        </p:txBody>
      </p:sp>
      <p:sp>
        <p:nvSpPr>
          <p:cNvPr id="3" name="Označba mesta vsebine 2"/>
          <p:cNvSpPr>
            <a:spLocks noGrp="1"/>
          </p:cNvSpPr>
          <p:nvPr>
            <p:ph idx="1"/>
          </p:nvPr>
        </p:nvSpPr>
        <p:spPr/>
        <p:txBody>
          <a:bodyPr/>
          <a:lstStyle/>
          <a:p>
            <a:pPr marL="0" indent="0">
              <a:buNone/>
            </a:pPr>
            <a:r>
              <a:rPr lang="sl-SI" sz="2800" b="1" dirty="0">
                <a:solidFill>
                  <a:srgbClr val="0070C0"/>
                </a:solidFill>
              </a:rPr>
              <a:t>1.KORAK</a:t>
            </a:r>
            <a:r>
              <a:rPr lang="sl-SI" sz="2800" dirty="0">
                <a:solidFill>
                  <a:srgbClr val="0070C0"/>
                </a:solidFill>
              </a:rPr>
              <a:t> </a:t>
            </a:r>
          </a:p>
          <a:p>
            <a:pPr marL="0" indent="0">
              <a:buNone/>
            </a:pPr>
            <a:r>
              <a:rPr lang="sl-SI" dirty="0" smtClean="0"/>
              <a:t>Papir </a:t>
            </a:r>
            <a:r>
              <a:rPr lang="sl-SI" dirty="0"/>
              <a:t>prepognemo. </a:t>
            </a:r>
            <a:endParaRPr lang="sl-SI" dirty="0" smtClean="0"/>
          </a:p>
          <a:p>
            <a:pPr marL="0" indent="0">
              <a:buNone/>
            </a:pPr>
            <a:endParaRPr lang="sl-SI" sz="1000" dirty="0" smtClean="0"/>
          </a:p>
          <a:p>
            <a:pPr marL="0" indent="0">
              <a:buNone/>
            </a:pPr>
            <a:r>
              <a:rPr lang="sl-SI" dirty="0" smtClean="0"/>
              <a:t>Nanj </a:t>
            </a:r>
            <a:r>
              <a:rPr lang="sl-SI" dirty="0"/>
              <a:t>narišemo obliko polovice metulja in </a:t>
            </a:r>
            <a:r>
              <a:rPr lang="sl-SI" dirty="0" smtClean="0"/>
              <a:t>izrežemo.</a:t>
            </a:r>
          </a:p>
          <a:p>
            <a:pPr marL="0" indent="0">
              <a:buNone/>
            </a:pPr>
            <a:endParaRPr lang="sl-SI" dirty="0"/>
          </a:p>
          <a:p>
            <a:pPr marL="0" indent="0">
              <a:buNone/>
            </a:pPr>
            <a:endParaRPr lang="sl-SI" dirty="0" smtClean="0"/>
          </a:p>
          <a:p>
            <a:pPr marL="0" indent="0">
              <a:buNone/>
            </a:pPr>
            <a:endParaRPr lang="sl-SI" dirty="0"/>
          </a:p>
          <a:p>
            <a:pPr marL="0" indent="0">
              <a:buNone/>
            </a:pPr>
            <a:endParaRPr lang="sl-SI" dirty="0"/>
          </a:p>
          <a:p>
            <a:pPr marL="0" indent="0">
              <a:buNone/>
            </a:pPr>
            <a:endParaRPr lang="sl-SI" dirty="0" smtClean="0"/>
          </a:p>
          <a:p>
            <a:pPr marL="0" indent="0">
              <a:buNone/>
            </a:pPr>
            <a:endParaRPr lang="sl-SI" dirty="0"/>
          </a:p>
          <a:p>
            <a:pPr marL="0" indent="0">
              <a:buNone/>
            </a:pPr>
            <a:endParaRPr lang="sl-SI" dirty="0"/>
          </a:p>
          <a:p>
            <a:pPr marL="0" indent="0">
              <a:buNone/>
            </a:pPr>
            <a:endParaRPr lang="sl-SI" dirty="0" smtClean="0"/>
          </a:p>
          <a:p>
            <a:pPr marL="0" indent="0">
              <a:buNone/>
            </a:pPr>
            <a:endParaRPr lang="sl-SI" dirty="0"/>
          </a:p>
        </p:txBody>
      </p:sp>
      <p:pic>
        <p:nvPicPr>
          <p:cNvPr id="4" name="Slika 3"/>
          <p:cNvPicPr>
            <a:picLocks noChangeAspect="1"/>
          </p:cNvPicPr>
          <p:nvPr/>
        </p:nvPicPr>
        <p:blipFill>
          <a:blip r:embed="rId2"/>
          <a:stretch>
            <a:fillRect/>
          </a:stretch>
        </p:blipFill>
        <p:spPr>
          <a:xfrm>
            <a:off x="3997235" y="2279259"/>
            <a:ext cx="6296297" cy="4459543"/>
          </a:xfrm>
          <a:prstGeom prst="rect">
            <a:avLst/>
          </a:prstGeom>
        </p:spPr>
      </p:pic>
    </p:spTree>
    <p:extLst>
      <p:ext uri="{BB962C8B-B14F-4D97-AF65-F5344CB8AC3E}">
        <p14:creationId xmlns:p14="http://schemas.microsoft.com/office/powerpoint/2010/main" val="1484900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Navodila za izdelavo metulja.</a:t>
            </a:r>
            <a:endParaRPr lang="sl-SI" dirty="0"/>
          </a:p>
        </p:txBody>
      </p:sp>
      <p:sp>
        <p:nvSpPr>
          <p:cNvPr id="3" name="Označba mesta vsebine 2"/>
          <p:cNvSpPr>
            <a:spLocks noGrp="1"/>
          </p:cNvSpPr>
          <p:nvPr>
            <p:ph idx="1"/>
          </p:nvPr>
        </p:nvSpPr>
        <p:spPr/>
        <p:txBody>
          <a:bodyPr/>
          <a:lstStyle/>
          <a:p>
            <a:pPr marL="0" indent="0">
              <a:buNone/>
            </a:pPr>
            <a:r>
              <a:rPr lang="sl-SI" sz="2800" b="1" dirty="0" smtClean="0">
                <a:solidFill>
                  <a:srgbClr val="0070C0"/>
                </a:solidFill>
              </a:rPr>
              <a:t>2.KORAK:</a:t>
            </a:r>
          </a:p>
          <a:p>
            <a:pPr marL="0" indent="0">
              <a:buNone/>
            </a:pPr>
            <a:endParaRPr lang="sl-SI" dirty="0"/>
          </a:p>
          <a:p>
            <a:pPr marL="0" indent="0">
              <a:buNone/>
            </a:pPr>
            <a:r>
              <a:rPr lang="sl-SI" dirty="0" smtClean="0"/>
              <a:t>Papir </a:t>
            </a:r>
            <a:r>
              <a:rPr lang="sl-SI" dirty="0"/>
              <a:t>razgrnemo in na obeh straneh pobarvamo/ okrasimo metulja</a:t>
            </a:r>
            <a:r>
              <a:rPr lang="sl-SI" dirty="0" smtClean="0"/>
              <a:t>.</a:t>
            </a:r>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p:txBody>
      </p:sp>
      <p:pic>
        <p:nvPicPr>
          <p:cNvPr id="4" name="Slika 3"/>
          <p:cNvPicPr>
            <a:picLocks noChangeAspect="1"/>
          </p:cNvPicPr>
          <p:nvPr/>
        </p:nvPicPr>
        <p:blipFill>
          <a:blip r:embed="rId2"/>
          <a:stretch>
            <a:fillRect/>
          </a:stretch>
        </p:blipFill>
        <p:spPr>
          <a:xfrm>
            <a:off x="3572904" y="2316010"/>
            <a:ext cx="7611564" cy="2860555"/>
          </a:xfrm>
          <a:prstGeom prst="rect">
            <a:avLst/>
          </a:prstGeom>
        </p:spPr>
      </p:pic>
    </p:spTree>
    <p:extLst>
      <p:ext uri="{BB962C8B-B14F-4D97-AF65-F5344CB8AC3E}">
        <p14:creationId xmlns:p14="http://schemas.microsoft.com/office/powerpoint/2010/main" val="163319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Navodila za izdelavo metulja.</a:t>
            </a:r>
            <a:endParaRPr lang="sl-SI" dirty="0"/>
          </a:p>
        </p:txBody>
      </p:sp>
      <p:sp>
        <p:nvSpPr>
          <p:cNvPr id="3" name="Označba mesta vsebine 2"/>
          <p:cNvSpPr>
            <a:spLocks noGrp="1"/>
          </p:cNvSpPr>
          <p:nvPr>
            <p:ph idx="1"/>
          </p:nvPr>
        </p:nvSpPr>
        <p:spPr/>
        <p:txBody>
          <a:bodyPr/>
          <a:lstStyle/>
          <a:p>
            <a:pPr marL="0" indent="0">
              <a:buNone/>
            </a:pPr>
            <a:r>
              <a:rPr lang="sl-SI" dirty="0"/>
              <a:t>Da bosta krili res enaki /simetrični, si pomagaj tako, ko kaže slika (prepogni in na okno</a:t>
            </a:r>
            <a:r>
              <a:rPr lang="sl-SI" dirty="0" smtClean="0"/>
              <a:t>).</a:t>
            </a:r>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a:p>
        </p:txBody>
      </p:sp>
      <p:pic>
        <p:nvPicPr>
          <p:cNvPr id="4" name="Slika 3"/>
          <p:cNvPicPr>
            <a:picLocks noChangeAspect="1"/>
          </p:cNvPicPr>
          <p:nvPr/>
        </p:nvPicPr>
        <p:blipFill>
          <a:blip r:embed="rId2"/>
          <a:stretch>
            <a:fillRect/>
          </a:stretch>
        </p:blipFill>
        <p:spPr>
          <a:xfrm>
            <a:off x="6298747" y="1513521"/>
            <a:ext cx="3600450" cy="4562475"/>
          </a:xfrm>
          <a:prstGeom prst="rect">
            <a:avLst/>
          </a:prstGeom>
        </p:spPr>
      </p:pic>
    </p:spTree>
    <p:extLst>
      <p:ext uri="{BB962C8B-B14F-4D97-AF65-F5344CB8AC3E}">
        <p14:creationId xmlns:p14="http://schemas.microsoft.com/office/powerpoint/2010/main" val="1240222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Navodila za izdelavo metulja.</a:t>
            </a:r>
            <a:endParaRPr lang="sl-SI" dirty="0"/>
          </a:p>
        </p:txBody>
      </p:sp>
      <p:sp>
        <p:nvSpPr>
          <p:cNvPr id="3" name="Označba mesta vsebine 2"/>
          <p:cNvSpPr>
            <a:spLocks noGrp="1"/>
          </p:cNvSpPr>
          <p:nvPr>
            <p:ph idx="1"/>
          </p:nvPr>
        </p:nvSpPr>
        <p:spPr/>
        <p:txBody>
          <a:bodyPr/>
          <a:lstStyle/>
          <a:p>
            <a:pPr marL="0" indent="0">
              <a:buNone/>
            </a:pPr>
            <a:r>
              <a:rPr lang="sl-SI" sz="2800" b="1" dirty="0" smtClean="0">
                <a:solidFill>
                  <a:srgbClr val="0070C0"/>
                </a:solidFill>
              </a:rPr>
              <a:t>3.KORAK:</a:t>
            </a:r>
          </a:p>
          <a:p>
            <a:pPr marL="0" indent="0">
              <a:buNone/>
            </a:pPr>
            <a:endParaRPr lang="sl-SI" dirty="0"/>
          </a:p>
          <a:p>
            <a:pPr marL="0" indent="0">
              <a:buNone/>
            </a:pPr>
            <a:r>
              <a:rPr lang="sl-SI" dirty="0" smtClean="0"/>
              <a:t>Prilepimo </a:t>
            </a:r>
            <a:r>
              <a:rPr lang="sl-SI" dirty="0"/>
              <a:t>tipalke iz </a:t>
            </a:r>
            <a:r>
              <a:rPr lang="sl-SI" dirty="0" smtClean="0"/>
              <a:t>kosmate žice </a:t>
            </a:r>
            <a:r>
              <a:rPr lang="sl-SI" dirty="0"/>
              <a:t>ali </a:t>
            </a:r>
            <a:r>
              <a:rPr lang="sl-SI" dirty="0" smtClean="0"/>
              <a:t>papirja.</a:t>
            </a:r>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a:p>
        </p:txBody>
      </p:sp>
      <p:pic>
        <p:nvPicPr>
          <p:cNvPr id="4" name="Slika 3"/>
          <p:cNvPicPr>
            <a:picLocks noChangeAspect="1"/>
          </p:cNvPicPr>
          <p:nvPr/>
        </p:nvPicPr>
        <p:blipFill>
          <a:blip r:embed="rId2"/>
          <a:stretch>
            <a:fillRect/>
          </a:stretch>
        </p:blipFill>
        <p:spPr>
          <a:xfrm>
            <a:off x="5572612" y="2138079"/>
            <a:ext cx="4372578" cy="4301910"/>
          </a:xfrm>
          <a:prstGeom prst="rect">
            <a:avLst/>
          </a:prstGeom>
        </p:spPr>
      </p:pic>
    </p:spTree>
    <p:extLst>
      <p:ext uri="{BB962C8B-B14F-4D97-AF65-F5344CB8AC3E}">
        <p14:creationId xmlns:p14="http://schemas.microsoft.com/office/powerpoint/2010/main" val="193453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Navodila za izdelavo metulja.</a:t>
            </a:r>
            <a:endParaRPr lang="sl-SI" dirty="0"/>
          </a:p>
        </p:txBody>
      </p:sp>
      <p:sp>
        <p:nvSpPr>
          <p:cNvPr id="3" name="Označba mesta vsebine 2"/>
          <p:cNvSpPr>
            <a:spLocks noGrp="1"/>
          </p:cNvSpPr>
          <p:nvPr>
            <p:ph idx="1"/>
          </p:nvPr>
        </p:nvSpPr>
        <p:spPr/>
        <p:txBody>
          <a:bodyPr/>
          <a:lstStyle/>
          <a:p>
            <a:pPr marL="0" indent="0">
              <a:buNone/>
            </a:pPr>
            <a:r>
              <a:rPr lang="nb-NO" sz="2800" b="1" dirty="0">
                <a:solidFill>
                  <a:srgbClr val="0070C0"/>
                </a:solidFill>
              </a:rPr>
              <a:t>4. </a:t>
            </a:r>
            <a:r>
              <a:rPr lang="nb-NO" sz="2800" b="1" dirty="0" smtClean="0">
                <a:solidFill>
                  <a:srgbClr val="0070C0"/>
                </a:solidFill>
              </a:rPr>
              <a:t>KORAK</a:t>
            </a:r>
            <a:r>
              <a:rPr lang="sl-SI" sz="2800" b="1" dirty="0" smtClean="0">
                <a:solidFill>
                  <a:srgbClr val="0070C0"/>
                </a:solidFill>
              </a:rPr>
              <a:t>:</a:t>
            </a:r>
          </a:p>
          <a:p>
            <a:pPr marL="0" indent="0">
              <a:buNone/>
            </a:pPr>
            <a:r>
              <a:rPr lang="nb-NO" dirty="0" smtClean="0"/>
              <a:t>Metulja </a:t>
            </a:r>
            <a:r>
              <a:rPr lang="nb-NO" dirty="0"/>
              <a:t>pritrdimo na okno, kjer ga bodo videli vsi</a:t>
            </a:r>
            <a:r>
              <a:rPr lang="nb-NO" dirty="0" smtClean="0"/>
              <a:t>.</a:t>
            </a:r>
            <a:endParaRPr lang="sl-SI" dirty="0" smtClean="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p:txBody>
      </p:sp>
      <p:pic>
        <p:nvPicPr>
          <p:cNvPr id="4" name="Slika 3"/>
          <p:cNvPicPr>
            <a:picLocks noChangeAspect="1"/>
          </p:cNvPicPr>
          <p:nvPr/>
        </p:nvPicPr>
        <p:blipFill>
          <a:blip r:embed="rId2"/>
          <a:stretch>
            <a:fillRect/>
          </a:stretch>
        </p:blipFill>
        <p:spPr>
          <a:xfrm>
            <a:off x="5812368" y="1935480"/>
            <a:ext cx="3429000" cy="4572000"/>
          </a:xfrm>
          <a:prstGeom prst="rect">
            <a:avLst/>
          </a:prstGeom>
        </p:spPr>
      </p:pic>
    </p:spTree>
    <p:extLst>
      <p:ext uri="{BB962C8B-B14F-4D97-AF65-F5344CB8AC3E}">
        <p14:creationId xmlns:p14="http://schemas.microsoft.com/office/powerpoint/2010/main" val="3213574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Navodila za izdelavo metulja.</a:t>
            </a:r>
            <a:endParaRPr lang="sl-SI" dirty="0"/>
          </a:p>
        </p:txBody>
      </p:sp>
      <p:sp>
        <p:nvSpPr>
          <p:cNvPr id="3" name="Označba mesta vsebine 2"/>
          <p:cNvSpPr>
            <a:spLocks noGrp="1"/>
          </p:cNvSpPr>
          <p:nvPr>
            <p:ph idx="1"/>
          </p:nvPr>
        </p:nvSpPr>
        <p:spPr/>
        <p:txBody>
          <a:bodyPr/>
          <a:lstStyle/>
          <a:p>
            <a:pPr marL="0" indent="0">
              <a:buNone/>
            </a:pPr>
            <a:r>
              <a:rPr lang="sl-SI" sz="2800" b="1" dirty="0">
                <a:solidFill>
                  <a:srgbClr val="0070C0"/>
                </a:solidFill>
              </a:rPr>
              <a:t>LAHKO TUDI TAKO… </a:t>
            </a:r>
          </a:p>
          <a:p>
            <a:pPr marL="0" indent="0">
              <a:buNone/>
            </a:pPr>
            <a:endParaRPr lang="sl-SI" dirty="0" smtClean="0"/>
          </a:p>
          <a:p>
            <a:pPr marL="0" indent="0">
              <a:buNone/>
            </a:pPr>
            <a:r>
              <a:rPr lang="sl-SI" dirty="0" smtClean="0"/>
              <a:t>Obrišemo </a:t>
            </a:r>
            <a:r>
              <a:rPr lang="sl-SI" dirty="0"/>
              <a:t>prvega in izrežemo. Vsakega okrasimo na eni strani</a:t>
            </a:r>
            <a:r>
              <a:rPr lang="sl-SI" dirty="0" smtClean="0"/>
              <a:t>.</a:t>
            </a:r>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p:txBody>
      </p:sp>
      <p:pic>
        <p:nvPicPr>
          <p:cNvPr id="4" name="Slika 3"/>
          <p:cNvPicPr>
            <a:picLocks noChangeAspect="1"/>
          </p:cNvPicPr>
          <p:nvPr/>
        </p:nvPicPr>
        <p:blipFill>
          <a:blip r:embed="rId2"/>
          <a:stretch>
            <a:fillRect/>
          </a:stretch>
        </p:blipFill>
        <p:spPr>
          <a:xfrm>
            <a:off x="3576230" y="2650806"/>
            <a:ext cx="8136799" cy="2563178"/>
          </a:xfrm>
          <a:prstGeom prst="rect">
            <a:avLst/>
          </a:prstGeom>
        </p:spPr>
      </p:pic>
    </p:spTree>
    <p:extLst>
      <p:ext uri="{BB962C8B-B14F-4D97-AF65-F5344CB8AC3E}">
        <p14:creationId xmlns:p14="http://schemas.microsoft.com/office/powerpoint/2010/main" val="2404023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kvir">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TM03457475[[fn=Okvir]]</Template>
  <TotalTime>427</TotalTime>
  <Words>398</Words>
  <Application>Microsoft Office PowerPoint</Application>
  <PresentationFormat>Po meri</PresentationFormat>
  <Paragraphs>123</Paragraphs>
  <Slides>14</Slides>
  <Notes>0</Notes>
  <HiddenSlides>0</HiddenSlides>
  <MMClips>0</MMClips>
  <ScaleCrop>false</ScaleCrop>
  <HeadingPairs>
    <vt:vector size="4" baseType="variant">
      <vt:variant>
        <vt:lpstr>Tema</vt:lpstr>
      </vt:variant>
      <vt:variant>
        <vt:i4>1</vt:i4>
      </vt:variant>
      <vt:variant>
        <vt:lpstr>Naslovi diapozitivov</vt:lpstr>
      </vt:variant>
      <vt:variant>
        <vt:i4>14</vt:i4>
      </vt:variant>
    </vt:vector>
  </HeadingPairs>
  <TitlesOfParts>
    <vt:vector size="15" baseType="lpstr">
      <vt:lpstr>Okvir</vt:lpstr>
      <vt:lpstr>  Ta teden boš pri SPO povezal vse, o čemer se učiš. Naloge so naslednje:  - izdelaj metulja - oponašaj njegovo gibanje in naštej, kdo vse se še giba na tak način - spomni se na tiste metulje, ki si jih videl kdaj na sprehodu in jih    primerjaj s tem, ki si ga izdelal (naštej razlike) - povej, s katerimi čutili zaznaš pravega in s katerimi izdelanega    metulja - povej, katere glasove slišiš v besedi METULJ - naštej čim več živali, ki se začnejo na črko M</vt:lpstr>
      <vt:lpstr>METULJ PRIJATELJSTVA</vt:lpstr>
      <vt:lpstr>IZDELAVA METULJA</vt:lpstr>
      <vt:lpstr>Navodila za izdelavo metulja.</vt:lpstr>
      <vt:lpstr>Navodila za izdelavo metulja.</vt:lpstr>
      <vt:lpstr>Navodila za izdelavo metulja.</vt:lpstr>
      <vt:lpstr>Navodila za izdelavo metulja.</vt:lpstr>
      <vt:lpstr>Navodila za izdelavo metulja.</vt:lpstr>
      <vt:lpstr>Navodila za izdelavo metulja.</vt:lpstr>
      <vt:lpstr>Navodila za izdelavo metulja.</vt:lpstr>
      <vt:lpstr>ČE SI ŽE NAREDIL/-A METULJA.</vt:lpstr>
      <vt:lpstr>METULJ PRIJATELJSTVA</vt:lpstr>
      <vt:lpstr>Metulje bomo širili naprej.</vt:lpstr>
      <vt:lpstr>BODITE ZDRAVI   OSTANITE DOMA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METULJ PRIJATELJSTVA</dc:title>
  <dc:creator>Petra</dc:creator>
  <cp:lastModifiedBy>os Mez</cp:lastModifiedBy>
  <cp:revision>43</cp:revision>
  <dcterms:created xsi:type="dcterms:W3CDTF">2020-04-07T07:18:24Z</dcterms:created>
  <dcterms:modified xsi:type="dcterms:W3CDTF">2020-04-10T07:42:31Z</dcterms:modified>
</cp:coreProperties>
</file>