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73" r:id="rId5"/>
    <p:sldId id="259" r:id="rId6"/>
    <p:sldId id="271" r:id="rId7"/>
    <p:sldId id="274" r:id="rId8"/>
    <p:sldId id="275" r:id="rId9"/>
    <p:sldId id="270" r:id="rId10"/>
    <p:sldId id="260" r:id="rId11"/>
    <p:sldId id="272" r:id="rId12"/>
    <p:sldId id="276" r:id="rId13"/>
    <p:sldId id="277" r:id="rId14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>
            <a:extLst>
              <a:ext uri="{FF2B5EF4-FFF2-40B4-BE49-F238E27FC236}">
                <a16:creationId xmlns:a16="http://schemas.microsoft.com/office/drawing/2014/main" id="{26C0CF5E-7DB1-4DE7-91A6-9737E20545B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>
            <a:extLst>
              <a:ext uri="{FF2B5EF4-FFF2-40B4-BE49-F238E27FC236}">
                <a16:creationId xmlns:a16="http://schemas.microsoft.com/office/drawing/2014/main" id="{B471B82A-219A-4EF2-A024-4712058E238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C7CB386-D8C2-48D4-8AFF-0D2CB21FD835}" type="datetimeFigureOut">
              <a:rPr lang="sl-SI"/>
              <a:pPr>
                <a:defRPr/>
              </a:pPr>
              <a:t>23. 05. 2020</a:t>
            </a:fld>
            <a:endParaRPr lang="sl-SI"/>
          </a:p>
        </p:txBody>
      </p:sp>
      <p:sp>
        <p:nvSpPr>
          <p:cNvPr id="4" name="Ograda noge 3">
            <a:extLst>
              <a:ext uri="{FF2B5EF4-FFF2-40B4-BE49-F238E27FC236}">
                <a16:creationId xmlns:a16="http://schemas.microsoft.com/office/drawing/2014/main" id="{129ABA8D-E35D-47BC-A546-97683F0D0E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4">
            <a:extLst>
              <a:ext uri="{FF2B5EF4-FFF2-40B4-BE49-F238E27FC236}">
                <a16:creationId xmlns:a16="http://schemas.microsoft.com/office/drawing/2014/main" id="{D6B4AAD3-5438-453F-BD72-149BA2076CF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8045197-F122-4092-A2CE-D009AE51C110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>
            <a:extLst>
              <a:ext uri="{FF2B5EF4-FFF2-40B4-BE49-F238E27FC236}">
                <a16:creationId xmlns:a16="http://schemas.microsoft.com/office/drawing/2014/main" id="{8C5FE5F4-F1EC-499F-B8F9-B59286DBE7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>
            <a:extLst>
              <a:ext uri="{FF2B5EF4-FFF2-40B4-BE49-F238E27FC236}">
                <a16:creationId xmlns:a16="http://schemas.microsoft.com/office/drawing/2014/main" id="{4EA161EF-3C9E-44E7-A58B-0D8F6E669C0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18BC849-C32C-46BC-A4FC-F1EFD8A98E74}" type="datetimeFigureOut">
              <a:rPr lang="sl-SI"/>
              <a:pPr>
                <a:defRPr/>
              </a:pPr>
              <a:t>23. 05. 2020</a:t>
            </a:fld>
            <a:endParaRPr lang="sl-SI"/>
          </a:p>
        </p:txBody>
      </p:sp>
      <p:sp>
        <p:nvSpPr>
          <p:cNvPr id="4" name="Ograda stranske slike 3">
            <a:extLst>
              <a:ext uri="{FF2B5EF4-FFF2-40B4-BE49-F238E27FC236}">
                <a16:creationId xmlns:a16="http://schemas.microsoft.com/office/drawing/2014/main" id="{B4240B0F-6FC4-49D4-BB8E-D8029344F97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Ograda opomb 4">
            <a:extLst>
              <a:ext uri="{FF2B5EF4-FFF2-40B4-BE49-F238E27FC236}">
                <a16:creationId xmlns:a16="http://schemas.microsoft.com/office/drawing/2014/main" id="{1DF3A02B-5F0C-4213-9103-78D1A071AB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noProof="0"/>
              <a:t>Uredite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E13F1084-14C5-4587-B972-669675EB9A9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B04BD2D9-7DBA-4AB0-B702-2BC5A26AB3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AECC8A-CB6F-4ADA-8C90-296B78922D30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grada stranske slike 1">
            <a:extLst>
              <a:ext uri="{FF2B5EF4-FFF2-40B4-BE49-F238E27FC236}">
                <a16:creationId xmlns:a16="http://schemas.microsoft.com/office/drawing/2014/main" id="{1037B546-C5F1-4454-B09C-B09EC5CD731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Ograda opomb 2">
            <a:extLst>
              <a:ext uri="{FF2B5EF4-FFF2-40B4-BE49-F238E27FC236}">
                <a16:creationId xmlns:a16="http://schemas.microsoft.com/office/drawing/2014/main" id="{D065DDC7-90B6-44E6-BC5C-0E26E4DCC7B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24580" name="Ograda številke diapozitiva 3">
            <a:extLst>
              <a:ext uri="{FF2B5EF4-FFF2-40B4-BE49-F238E27FC236}">
                <a16:creationId xmlns:a16="http://schemas.microsoft.com/office/drawing/2014/main" id="{439B3092-8E5B-4415-8AF9-EEBC8E1E70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2BEE4ED-73B9-4D8D-B5C0-2476966C5EBC}" type="slidenum">
              <a:rPr lang="sl-SI" altLang="sl-SI"/>
              <a:pPr/>
              <a:t>3</a:t>
            </a:fld>
            <a:endParaRPr lang="sl-SI" alt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550EF101-8F0D-49DF-9602-55309E602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4CA4D-33C6-4771-851F-E51335CEDC38}" type="datetimeFigureOut">
              <a:rPr lang="sl-SI"/>
              <a:pPr>
                <a:defRPr/>
              </a:pPr>
              <a:t>23. 05. 2020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43C0B1BF-AF0F-469E-A1CC-253DFD6F5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E9645F4D-97E4-41E1-8C60-07AD5A863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889FE8-39A8-4BD6-A68F-376766E3002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92401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3BA5A4F9-E90D-44D5-A237-AB388A41E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B855A-25BB-4062-BED8-CFACB8526EA4}" type="datetimeFigureOut">
              <a:rPr lang="sl-SI"/>
              <a:pPr>
                <a:defRPr/>
              </a:pPr>
              <a:t>23. 05. 2020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9207EF62-5460-483B-9218-DEF8B128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5E040846-6D43-40B5-9503-6CB33CF35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31DFAA-FE8C-46E1-B875-53B4ED2C384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73448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3AE1C0E3-4458-4EA3-8CF3-5616BB1F7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0128F-EDBA-4E70-973F-00A8C261EA4D}" type="datetimeFigureOut">
              <a:rPr lang="sl-SI"/>
              <a:pPr>
                <a:defRPr/>
              </a:pPr>
              <a:t>23. 05. 2020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C75EFF52-1216-4A1D-BD4D-16FF87886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6873BC5E-D40D-4336-B9B6-163B63461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771925-5D1C-4B68-A1D5-52345EC74C0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23726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3DB396BE-6790-439A-A890-ACBFEF510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13616-9452-4EE1-B28F-73585C59C0FE}" type="datetimeFigureOut">
              <a:rPr lang="sl-SI"/>
              <a:pPr>
                <a:defRPr/>
              </a:pPr>
              <a:t>23. 05. 2020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61AB7023-6DF2-4284-A7B0-83A1CE777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11260120-A9FA-44DB-A164-B396312D4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C22ED-1EAD-419E-AE56-C5267D20445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42140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B49C6F23-0790-4B1F-9A75-B919B3BCF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96989-8DD6-4403-BAB9-45FE043ABC5F}" type="datetimeFigureOut">
              <a:rPr lang="sl-SI"/>
              <a:pPr>
                <a:defRPr/>
              </a:pPr>
              <a:t>23. 05. 2020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88AFBDB6-8955-41E2-99D0-FB302C935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6221CE6E-FEEA-4865-B5F3-409A75CD3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9AA54D-EFCD-485F-8C07-965618B5CCC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94303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CCDF6D0F-A162-4C91-A423-3CFC35A2C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0E633-34C5-4EA3-9925-24126337D542}" type="datetimeFigureOut">
              <a:rPr lang="sl-SI"/>
              <a:pPr>
                <a:defRPr/>
              </a:pPr>
              <a:t>23. 05. 2020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54B35EB0-E7BC-44C2-B4AB-8BAB383C5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4A8AF550-2FC8-4F94-B0C1-DEE528691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BA13CC-074F-4297-9906-8E3309A35E7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00124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3">
            <a:extLst>
              <a:ext uri="{FF2B5EF4-FFF2-40B4-BE49-F238E27FC236}">
                <a16:creationId xmlns:a16="http://schemas.microsoft.com/office/drawing/2014/main" id="{7F5EA228-044C-412B-A80F-CBFFC1B70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0C06D-6A45-439C-B0F3-E43686D6ADB8}" type="datetimeFigureOut">
              <a:rPr lang="sl-SI"/>
              <a:pPr>
                <a:defRPr/>
              </a:pPr>
              <a:t>23. 05. 2020</a:t>
            </a:fld>
            <a:endParaRPr lang="sl-SI"/>
          </a:p>
        </p:txBody>
      </p:sp>
      <p:sp>
        <p:nvSpPr>
          <p:cNvPr id="8" name="Ograda noge 4">
            <a:extLst>
              <a:ext uri="{FF2B5EF4-FFF2-40B4-BE49-F238E27FC236}">
                <a16:creationId xmlns:a16="http://schemas.microsoft.com/office/drawing/2014/main" id="{72ACA7E7-DD03-4CCE-B742-4FC909719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>
            <a:extLst>
              <a:ext uri="{FF2B5EF4-FFF2-40B4-BE49-F238E27FC236}">
                <a16:creationId xmlns:a16="http://schemas.microsoft.com/office/drawing/2014/main" id="{F538CCD9-9B4B-45AC-86A2-28B9902EB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7F9D26-FBB8-457C-8F00-00DB540BE5C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61281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datuma 3">
            <a:extLst>
              <a:ext uri="{FF2B5EF4-FFF2-40B4-BE49-F238E27FC236}">
                <a16:creationId xmlns:a16="http://schemas.microsoft.com/office/drawing/2014/main" id="{629D87A0-75A1-4B0B-B0C5-FF08071E8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0BDB3-2959-45C6-809F-95A045BD1129}" type="datetimeFigureOut">
              <a:rPr lang="sl-SI"/>
              <a:pPr>
                <a:defRPr/>
              </a:pPr>
              <a:t>23. 05. 2020</a:t>
            </a:fld>
            <a:endParaRPr lang="sl-SI"/>
          </a:p>
        </p:txBody>
      </p:sp>
      <p:sp>
        <p:nvSpPr>
          <p:cNvPr id="4" name="Ograda noge 4">
            <a:extLst>
              <a:ext uri="{FF2B5EF4-FFF2-40B4-BE49-F238E27FC236}">
                <a16:creationId xmlns:a16="http://schemas.microsoft.com/office/drawing/2014/main" id="{80ADC492-AD18-4E3E-8EDD-8F66E7EA0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>
            <a:extLst>
              <a:ext uri="{FF2B5EF4-FFF2-40B4-BE49-F238E27FC236}">
                <a16:creationId xmlns:a16="http://schemas.microsoft.com/office/drawing/2014/main" id="{9D426787-6ABF-4D3A-A95E-265B737F8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E48FEC-6A68-441F-81F9-8A642082A9E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23306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>
            <a:extLst>
              <a:ext uri="{FF2B5EF4-FFF2-40B4-BE49-F238E27FC236}">
                <a16:creationId xmlns:a16="http://schemas.microsoft.com/office/drawing/2014/main" id="{FDA0CE00-FEE7-40F6-91E7-5FE070635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D1491-5CFB-445D-B581-9AA000BA5EA8}" type="datetimeFigureOut">
              <a:rPr lang="sl-SI"/>
              <a:pPr>
                <a:defRPr/>
              </a:pPr>
              <a:t>23. 05. 2020</a:t>
            </a:fld>
            <a:endParaRPr lang="sl-SI"/>
          </a:p>
        </p:txBody>
      </p:sp>
      <p:sp>
        <p:nvSpPr>
          <p:cNvPr id="3" name="Ograda noge 4">
            <a:extLst>
              <a:ext uri="{FF2B5EF4-FFF2-40B4-BE49-F238E27FC236}">
                <a16:creationId xmlns:a16="http://schemas.microsoft.com/office/drawing/2014/main" id="{9F3A3AD9-F42D-4F65-A798-206472DDC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>
            <a:extLst>
              <a:ext uri="{FF2B5EF4-FFF2-40B4-BE49-F238E27FC236}">
                <a16:creationId xmlns:a16="http://schemas.microsoft.com/office/drawing/2014/main" id="{B6C4E50C-91D5-434B-B2C6-49BB7B7D0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CECBCB-E87B-4803-9523-718C05EAA5A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86060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656067AC-D0BB-4BFF-BC7D-61F03D16F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305B4-0A42-47F9-BBBD-7BD937C46FC0}" type="datetimeFigureOut">
              <a:rPr lang="sl-SI"/>
              <a:pPr>
                <a:defRPr/>
              </a:pPr>
              <a:t>23. 05. 2020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8B09FA02-D5FA-435A-8CAE-281639481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F64E17A6-14FC-4A00-A59B-D361BA0EF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99009A-FCA3-47E0-A616-8FC9E8E1D49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45830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7EB6FBBE-8D63-45E4-99EB-8D8D8CA5E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4D555-9626-4F40-8284-CE002FFF3718}" type="datetimeFigureOut">
              <a:rPr lang="sl-SI"/>
              <a:pPr>
                <a:defRPr/>
              </a:pPr>
              <a:t>23. 05. 2020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7FAAD23B-2FB8-4BF7-BB7E-94C2AA4AE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B5EBDE16-2700-446F-A5D9-7DB26C04B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445EC5-83B9-404E-A07B-791D1C72EA6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76746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>
            <a:extLst>
              <a:ext uri="{FF2B5EF4-FFF2-40B4-BE49-F238E27FC236}">
                <a16:creationId xmlns:a16="http://schemas.microsoft.com/office/drawing/2014/main" id="{55FA766C-88E5-403E-A6D9-B798ECE5AE6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Ograda besedila 2">
            <a:extLst>
              <a:ext uri="{FF2B5EF4-FFF2-40B4-BE49-F238E27FC236}">
                <a16:creationId xmlns:a16="http://schemas.microsoft.com/office/drawing/2014/main" id="{3BC92DCB-93E6-40A8-9766-792CFCC307A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46B1DDAF-3A4A-4AFD-B384-3613709600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5E4571-4FCC-4B1B-B4BD-63178CDCF279}" type="datetimeFigureOut">
              <a:rPr lang="sl-SI"/>
              <a:pPr>
                <a:defRPr/>
              </a:pPr>
              <a:t>23. 05. 2020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941641E3-7969-48F2-B770-4C00B44DAC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CD56D74D-BB14-4291-9927-97FA6C5325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66F3C8F1-09CA-43CB-AA96-9EB9F346AD5E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slov 1">
            <a:extLst>
              <a:ext uri="{FF2B5EF4-FFF2-40B4-BE49-F238E27FC236}">
                <a16:creationId xmlns:a16="http://schemas.microsoft.com/office/drawing/2014/main" id="{8A4EAF9C-7365-40CC-9CC9-6E66C324CC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314799"/>
          </a:xfrm>
        </p:spPr>
        <p:txBody>
          <a:bodyPr/>
          <a:lstStyle/>
          <a:p>
            <a:r>
              <a:rPr lang="sl-SI" altLang="sl-SI" sz="9600" dirty="0" smtClean="0"/>
              <a:t>KOŽA</a:t>
            </a:r>
            <a:br>
              <a:rPr lang="sl-SI" altLang="sl-SI" sz="9600" dirty="0" smtClean="0"/>
            </a:br>
            <a:r>
              <a:rPr lang="sl-SI" altLang="sl-SI" sz="9600" dirty="0" smtClean="0"/>
              <a:t>                    </a:t>
            </a:r>
            <a:r>
              <a:rPr lang="sl-SI" altLang="sl-SI" sz="3200" dirty="0" smtClean="0"/>
              <a:t>N. Pratnekar</a:t>
            </a:r>
            <a:endParaRPr lang="sl-SI" altLang="sl-SI" sz="9600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D5B224B-0251-499E-BFBC-514050887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6975" y="4941888"/>
            <a:ext cx="4137025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>
            <a:extLst>
              <a:ext uri="{FF2B5EF4-FFF2-40B4-BE49-F238E27FC236}">
                <a16:creationId xmlns:a16="http://schemas.microsoft.com/office/drawing/2014/main" id="{881B3172-C29F-4C2D-B4DB-C87417A9B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sl-SI" altLang="sl-SI"/>
              <a:t>NOHTI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199004FA-9661-403B-A890-9F69E4C11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25" y="1341438"/>
            <a:ext cx="6408738" cy="446405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so na zgornji strani prstnih blazinic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zgornja plast nohta je zgrajena iz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/>
              <a:t>   mrtvih celic  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če poškodujemo nohtno koreninico  lahko noht odpade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nohti na nogah rastejo 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/>
              <a:t>    dvakrat počasneje kot 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/>
              <a:t>    nohti na rokah </a:t>
            </a:r>
          </a:p>
        </p:txBody>
      </p:sp>
      <p:pic>
        <p:nvPicPr>
          <p:cNvPr id="11268" name="Picture 3">
            <a:extLst>
              <a:ext uri="{FF2B5EF4-FFF2-40B4-BE49-F238E27FC236}">
                <a16:creationId xmlns:a16="http://schemas.microsoft.com/office/drawing/2014/main" id="{1334F136-10FA-408A-BC4C-3EABF55FC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816350"/>
            <a:ext cx="4325938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PoljeZBesedilom 5">
            <a:extLst>
              <a:ext uri="{FF2B5EF4-FFF2-40B4-BE49-F238E27FC236}">
                <a16:creationId xmlns:a16="http://schemas.microsoft.com/office/drawing/2014/main" id="{8AC2FD55-DADB-4F8E-AE7E-54B8A86F9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4325" y="1052513"/>
            <a:ext cx="2479675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/>
              <a:t> </a:t>
            </a:r>
            <a:r>
              <a:rPr lang="sl-SI" altLang="sl-SI" sz="2000"/>
              <a:t>A-notna plošča</a:t>
            </a:r>
          </a:p>
          <a:p>
            <a:r>
              <a:rPr lang="sl-SI" altLang="sl-SI" sz="2000"/>
              <a:t> B-lunica;</a:t>
            </a:r>
          </a:p>
          <a:p>
            <a:r>
              <a:rPr lang="sl-SI" altLang="sl-SI" sz="2000"/>
              <a:t> C-korenina</a:t>
            </a:r>
          </a:p>
          <a:p>
            <a:r>
              <a:rPr lang="sl-SI" altLang="sl-SI" sz="2000"/>
              <a:t> D-sinus</a:t>
            </a:r>
          </a:p>
          <a:p>
            <a:r>
              <a:rPr lang="sl-SI" altLang="sl-SI" sz="2000"/>
              <a:t> E-nohtna matica; </a:t>
            </a:r>
          </a:p>
          <a:p>
            <a:r>
              <a:rPr lang="sl-SI" altLang="sl-SI" sz="2000"/>
              <a:t>F-nohtna posteljica</a:t>
            </a:r>
          </a:p>
          <a:p>
            <a:r>
              <a:rPr lang="sl-SI" altLang="sl-SI" sz="2000"/>
              <a:t> G-podnohtje</a:t>
            </a:r>
          </a:p>
          <a:p>
            <a:r>
              <a:rPr lang="sl-SI" altLang="sl-SI" sz="2000"/>
              <a:t>H-prosti rob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slov 1">
            <a:extLst>
              <a:ext uri="{FF2B5EF4-FFF2-40B4-BE49-F238E27FC236}">
                <a16:creationId xmlns:a16="http://schemas.microsoft.com/office/drawing/2014/main" id="{7679BCFA-0B39-4408-9C28-B44181A52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Prerez lasu, dlake</a:t>
            </a:r>
          </a:p>
        </p:txBody>
      </p:sp>
      <p:pic>
        <p:nvPicPr>
          <p:cNvPr id="12291" name="Ograda vsebine 3">
            <a:extLst>
              <a:ext uri="{FF2B5EF4-FFF2-40B4-BE49-F238E27FC236}">
                <a16:creationId xmlns:a16="http://schemas.microsoft.com/office/drawing/2014/main" id="{E52B8E46-72CA-45D9-87B5-98AC6A055F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1412875"/>
            <a:ext cx="6254750" cy="9678988"/>
          </a:xfrm>
        </p:spPr>
      </p:pic>
      <p:sp>
        <p:nvSpPr>
          <p:cNvPr id="12292" name="PoljeZBesedilom 4">
            <a:extLst>
              <a:ext uri="{FF2B5EF4-FFF2-40B4-BE49-F238E27FC236}">
                <a16:creationId xmlns:a16="http://schemas.microsoft.com/office/drawing/2014/main" id="{899E5B25-D7B3-40F3-8ACD-A9E22D4634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2082800"/>
            <a:ext cx="1223963" cy="461963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400"/>
              <a:t> </a:t>
            </a:r>
            <a:r>
              <a:rPr lang="sl-SI" altLang="sl-SI" sz="2400" b="1"/>
              <a:t>SKORJA</a:t>
            </a:r>
          </a:p>
        </p:txBody>
      </p:sp>
      <p:sp>
        <p:nvSpPr>
          <p:cNvPr id="12293" name="PoljeZBesedilom 5">
            <a:extLst>
              <a:ext uri="{FF2B5EF4-FFF2-40B4-BE49-F238E27FC236}">
                <a16:creationId xmlns:a16="http://schemas.microsoft.com/office/drawing/2014/main" id="{27EAF8C6-3EB6-4A8A-83CC-9A6D8665A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2686050"/>
            <a:ext cx="1512888" cy="461963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400" b="1"/>
              <a:t>KUTIKULA</a:t>
            </a:r>
          </a:p>
        </p:txBody>
      </p:sp>
      <p:sp>
        <p:nvSpPr>
          <p:cNvPr id="12294" name="PoljeZBesedilom 6">
            <a:extLst>
              <a:ext uri="{FF2B5EF4-FFF2-40B4-BE49-F238E27FC236}">
                <a16:creationId xmlns:a16="http://schemas.microsoft.com/office/drawing/2014/main" id="{59139AC8-349F-411D-A2D4-11B7F56FC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3344863"/>
            <a:ext cx="1368425" cy="708025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000" b="1"/>
              <a:t>NOTRANJA OVOJNICA</a:t>
            </a:r>
          </a:p>
        </p:txBody>
      </p:sp>
      <p:sp>
        <p:nvSpPr>
          <p:cNvPr id="12295" name="PoljeZBesedilom 7">
            <a:extLst>
              <a:ext uri="{FF2B5EF4-FFF2-40B4-BE49-F238E27FC236}">
                <a16:creationId xmlns:a16="http://schemas.microsoft.com/office/drawing/2014/main" id="{9556266B-AD6A-4263-8F9B-7DC36080C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8863" y="4133850"/>
            <a:ext cx="1368425" cy="708025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000" b="1"/>
              <a:t>ZUNANJA OVOJNICA</a:t>
            </a:r>
          </a:p>
        </p:txBody>
      </p:sp>
      <p:sp>
        <p:nvSpPr>
          <p:cNvPr id="12296" name="PoljeZBesedilom 8">
            <a:extLst>
              <a:ext uri="{FF2B5EF4-FFF2-40B4-BE49-F238E27FC236}">
                <a16:creationId xmlns:a16="http://schemas.microsoft.com/office/drawing/2014/main" id="{DB519987-BAE3-4E0E-BA29-20915D38F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5205413"/>
            <a:ext cx="1584325" cy="708025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sl-SI" altLang="sl-SI" sz="2000" b="1"/>
              <a:t>BAZALNA MEMBRANA</a:t>
            </a:r>
          </a:p>
        </p:txBody>
      </p:sp>
      <p:sp>
        <p:nvSpPr>
          <p:cNvPr id="12297" name="PoljeZBesedilom 9">
            <a:extLst>
              <a:ext uri="{FF2B5EF4-FFF2-40B4-BE49-F238E27FC236}">
                <a16:creationId xmlns:a16="http://schemas.microsoft.com/office/drawing/2014/main" id="{7BCBB6C2-E839-4BF5-968C-1BCB2E607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4837113"/>
            <a:ext cx="1223963" cy="708025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sl-SI" altLang="sl-SI" sz="2000" b="1"/>
              <a:t>LASNA ČEBULICA</a:t>
            </a:r>
          </a:p>
        </p:txBody>
      </p:sp>
      <p:sp>
        <p:nvSpPr>
          <p:cNvPr id="12298" name="PoljeZBesedilom 10">
            <a:extLst>
              <a:ext uri="{FF2B5EF4-FFF2-40B4-BE49-F238E27FC236}">
                <a16:creationId xmlns:a16="http://schemas.microsoft.com/office/drawing/2014/main" id="{D4E87A0F-E706-4231-85C1-9D8C0F71A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9050" y="4775200"/>
            <a:ext cx="1079500" cy="401638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000" b="1"/>
              <a:t>MATICA</a:t>
            </a:r>
            <a:endParaRPr lang="sl-SI" altLang="sl-SI" b="1"/>
          </a:p>
        </p:txBody>
      </p:sp>
      <p:sp>
        <p:nvSpPr>
          <p:cNvPr id="12299" name="PoljeZBesedilom 11">
            <a:extLst>
              <a:ext uri="{FF2B5EF4-FFF2-40B4-BE49-F238E27FC236}">
                <a16:creationId xmlns:a16="http://schemas.microsoft.com/office/drawing/2014/main" id="{55BEFE30-05E1-4513-B35B-1B9A797F8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5311775"/>
            <a:ext cx="936625" cy="40005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000" b="1"/>
              <a:t>PAPILA</a:t>
            </a:r>
          </a:p>
        </p:txBody>
      </p:sp>
      <p:sp>
        <p:nvSpPr>
          <p:cNvPr id="12300" name="PoljeZBesedilom 12">
            <a:extLst>
              <a:ext uri="{FF2B5EF4-FFF2-40B4-BE49-F238E27FC236}">
                <a16:creationId xmlns:a16="http://schemas.microsoft.com/office/drawing/2014/main" id="{0AAB16FE-87B8-40DD-B8FC-73309A63E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13" y="2552700"/>
            <a:ext cx="1116012" cy="40005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000" b="1"/>
              <a:t>SREDICA</a:t>
            </a:r>
            <a:endParaRPr lang="sl-SI" altLang="sl-SI" b="1"/>
          </a:p>
        </p:txBody>
      </p:sp>
      <p:sp>
        <p:nvSpPr>
          <p:cNvPr id="12301" name="PoljeZBesedilom 13">
            <a:extLst>
              <a:ext uri="{FF2B5EF4-FFF2-40B4-BE49-F238E27FC236}">
                <a16:creationId xmlns:a16="http://schemas.microsoft.com/office/drawing/2014/main" id="{B1178146-422C-464F-9800-B1B7B391F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3148013"/>
            <a:ext cx="1714500" cy="708025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sl-SI" altLang="sl-SI" sz="2000" b="1"/>
              <a:t>ZUNANJA</a:t>
            </a:r>
            <a:r>
              <a:rPr lang="sl-SI" altLang="sl-SI" b="1"/>
              <a:t> </a:t>
            </a:r>
            <a:r>
              <a:rPr lang="sl-SI" altLang="sl-SI" sz="2000" b="1"/>
              <a:t>PLAST</a:t>
            </a:r>
            <a:r>
              <a:rPr lang="sl-SI" altLang="sl-SI" b="1"/>
              <a:t> </a:t>
            </a:r>
            <a:r>
              <a:rPr lang="sl-SI" altLang="sl-SI" sz="2000" b="1"/>
              <a:t>SKORJE</a:t>
            </a:r>
            <a:endParaRPr lang="sl-SI" altLang="sl-SI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slov 1">
            <a:extLst>
              <a:ext uri="{FF2B5EF4-FFF2-40B4-BE49-F238E27FC236}">
                <a16:creationId xmlns:a16="http://schemas.microsoft.com/office/drawing/2014/main" id="{6D997E1D-142D-4219-838F-7815CA49C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588745">
            <a:off x="434975" y="3043238"/>
            <a:ext cx="8229600" cy="1143000"/>
          </a:xfrm>
        </p:spPr>
        <p:txBody>
          <a:bodyPr/>
          <a:lstStyle/>
          <a:p>
            <a:r>
              <a:rPr lang="sl-SI" altLang="sl-SI" sz="6000"/>
              <a:t>KAJ SMO SI</a:t>
            </a:r>
            <a:br>
              <a:rPr lang="sl-SI" altLang="sl-SI" sz="6000"/>
            </a:br>
            <a:r>
              <a:rPr lang="sl-SI" altLang="sl-SI" sz="6000"/>
              <a:t> ZAPOMNILI???</a:t>
            </a:r>
          </a:p>
        </p:txBody>
      </p:sp>
      <p:pic>
        <p:nvPicPr>
          <p:cNvPr id="20483" name="Picture 3" descr="C:\Users\NEJC K\AppData\Local\Microsoft\Windows\Temporary Internet Files\Content.IE5\ZDPIWD38\MC900440452[1].wmf">
            <a:extLst>
              <a:ext uri="{FF2B5EF4-FFF2-40B4-BE49-F238E27FC236}">
                <a16:creationId xmlns:a16="http://schemas.microsoft.com/office/drawing/2014/main" id="{582E4370-E48D-415A-A66A-6044B39D2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72659">
            <a:off x="684213" y="3013075"/>
            <a:ext cx="2771775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5" descr="C:\Users\NEJC K\AppData\Local\Microsoft\Windows\Temporary Internet Files\Content.IE5\ZDPIWD38\MC900440412[1].wmf">
            <a:extLst>
              <a:ext uri="{FF2B5EF4-FFF2-40B4-BE49-F238E27FC236}">
                <a16:creationId xmlns:a16="http://schemas.microsoft.com/office/drawing/2014/main" id="{7D59C294-34D1-42E4-9C91-FDE196842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4567">
            <a:off x="5005388" y="609600"/>
            <a:ext cx="3346450" cy="271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>
            <a:extLst>
              <a:ext uri="{FF2B5EF4-FFF2-40B4-BE49-F238E27FC236}">
                <a16:creationId xmlns:a16="http://schemas.microsoft.com/office/drawing/2014/main" id="{DA66E46A-AD25-4BC7-90C6-F7E0DA651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62372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KOLIKŠNA JE POVRŠINA KOŽE?</a:t>
            </a:r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A) 1.3 m</a:t>
            </a:r>
            <a:r>
              <a:rPr lang="sl-SI" altLang="sl-SI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²          b) 1,7 m²          c) 2,8 m²</a:t>
            </a:r>
            <a:endParaRPr lang="sl-SI" altLang="sl-SI" dirty="0">
              <a:solidFill>
                <a:prstClr val="white"/>
              </a:solidFill>
              <a:latin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altLang="sl-SI" dirty="0">
              <a:solidFill>
                <a:prstClr val="white"/>
              </a:solidFill>
              <a:latin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 NAŠTEJ NEKAJ NALOG KOŽE</a:t>
            </a:r>
            <a:r>
              <a:rPr lang="sl-SI" dirty="0" smtClean="0"/>
              <a:t>…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 smtClean="0"/>
              <a:t>Reši </a:t>
            </a:r>
            <a:r>
              <a:rPr lang="sl-SI" dirty="0" err="1" smtClean="0"/>
              <a:t>slide</a:t>
            </a:r>
            <a:r>
              <a:rPr lang="sl-SI" dirty="0" smtClean="0"/>
              <a:t> 3 – zgradba kože</a:t>
            </a:r>
            <a:endParaRPr lang="sl-SI" dirty="0"/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pic>
        <p:nvPicPr>
          <p:cNvPr id="2051" name="Picture 3" descr="C:\Users\NEJC K\AppData\Local\Microsoft\Windows\Temporary Internet Files\Content.IE5\XCXQIBEK\MC900432487[1].wmf">
            <a:extLst>
              <a:ext uri="{FF2B5EF4-FFF2-40B4-BE49-F238E27FC236}">
                <a16:creationId xmlns:a16="http://schemas.microsoft.com/office/drawing/2014/main" id="{63B4E480-419A-40C8-8567-4F1BB0A08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700213"/>
            <a:ext cx="9398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Users\NEJC K\AppData\Local\Microsoft\Windows\Temporary Internet Files\Content.IE5\XCXQIBEK\MC900432487[1].wmf">
            <a:extLst>
              <a:ext uri="{FF2B5EF4-FFF2-40B4-BE49-F238E27FC236}">
                <a16:creationId xmlns:a16="http://schemas.microsoft.com/office/drawing/2014/main" id="{EA177889-3DE5-4C08-8F6A-44F88C760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5208588"/>
            <a:ext cx="1512888" cy="162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slov 1">
            <a:extLst>
              <a:ext uri="{FF2B5EF4-FFF2-40B4-BE49-F238E27FC236}">
                <a16:creationId xmlns:a16="http://schemas.microsoft.com/office/drawing/2014/main" id="{82589DCA-9001-46FC-9BDD-39F9DFA57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r>
              <a:rPr lang="sl-SI" altLang="sl-SI"/>
              <a:t>Kaj je KOŽA ?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EED644E8-6C4F-4059-BE53-997B010BA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1439862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Koža je največji organ oz. čutilo našega telesa, ki je nekakšna meja med organizmom in okoljem.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/>
              <a:t> </a:t>
            </a:r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94C8203-1707-4679-BE35-62C9BD532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068" y="3933056"/>
            <a:ext cx="3202152" cy="24016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CE5CF498-A1E4-48F6-B644-8627A3A06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511266"/>
            <a:ext cx="3016374" cy="17544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PoljeZBesedilom 3">
            <a:extLst>
              <a:ext uri="{FF2B5EF4-FFF2-40B4-BE49-F238E27FC236}">
                <a16:creationId xmlns:a16="http://schemas.microsoft.com/office/drawing/2014/main" id="{66DB2073-B248-4E32-892B-84EEF5DD6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511425"/>
            <a:ext cx="3743325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1825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rgbClr val="FF8600"/>
              </a:buClr>
              <a:buFont typeface="Wingdings" panose="05000000000000000000" pitchFamily="2" charset="2"/>
              <a:buChar char="§"/>
            </a:pPr>
            <a:r>
              <a:rPr lang="sl-SI" altLang="sl-SI" sz="2000" dirty="0">
                <a:solidFill>
                  <a:srgbClr val="FFFFFF"/>
                </a:solidFill>
                <a:latin typeface="Arial" panose="020B0604020202020204" pitchFamily="34" charset="0"/>
              </a:rPr>
              <a:t>Človekov največji organ </a:t>
            </a:r>
          </a:p>
          <a:p>
            <a:pPr>
              <a:spcBef>
                <a:spcPct val="20000"/>
              </a:spcBef>
              <a:buClr>
                <a:srgbClr val="FF8600"/>
              </a:buClr>
              <a:buFont typeface="Wingdings" panose="05000000000000000000" pitchFamily="2" charset="2"/>
              <a:buChar char="§"/>
            </a:pPr>
            <a:r>
              <a:rPr lang="sl-SI" altLang="sl-SI" sz="2000" dirty="0">
                <a:solidFill>
                  <a:srgbClr val="FFFFFF"/>
                </a:solidFill>
                <a:latin typeface="Arial" panose="020B0604020202020204" pitchFamily="34" charset="0"/>
              </a:rPr>
              <a:t>1,7m</a:t>
            </a:r>
            <a:r>
              <a:rPr lang="sl-SI" altLang="sl-SI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endParaRPr lang="sl-SI" altLang="sl-SI" sz="2000" dirty="0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20000"/>
              </a:spcBef>
              <a:buClr>
                <a:srgbClr val="FF8600"/>
              </a:buClr>
              <a:buFont typeface="Wingdings" panose="05000000000000000000" pitchFamily="2" charset="2"/>
              <a:buChar char="§"/>
            </a:pPr>
            <a:r>
              <a:rPr lang="sl-SI" altLang="sl-SI" sz="2000" dirty="0">
                <a:solidFill>
                  <a:srgbClr val="FFFFFF"/>
                </a:solidFill>
                <a:latin typeface="Times New Roman" panose="02020603050405020304" pitchFamily="18" charset="0"/>
              </a:rPr>
              <a:t>Debelina 0,2-0,5mm</a:t>
            </a:r>
          </a:p>
          <a:p>
            <a:pPr>
              <a:spcBef>
                <a:spcPct val="20000"/>
              </a:spcBef>
              <a:buClr>
                <a:srgbClr val="FF8600"/>
              </a:buClr>
              <a:buFont typeface="Wingdings" panose="05000000000000000000" pitchFamily="2" charset="2"/>
              <a:buChar char="§"/>
            </a:pPr>
            <a:r>
              <a:rPr lang="sl-SI" altLang="sl-SI" sz="2000" dirty="0">
                <a:solidFill>
                  <a:srgbClr val="FFFFFF"/>
                </a:solidFill>
                <a:latin typeface="Times New Roman" panose="02020603050405020304" pitchFamily="18" charset="0"/>
              </a:rPr>
              <a:t>Tehta približno  10 kg</a:t>
            </a:r>
          </a:p>
          <a:p>
            <a:pPr>
              <a:spcBef>
                <a:spcPct val="20000"/>
              </a:spcBef>
              <a:buClr>
                <a:srgbClr val="FF8600"/>
              </a:buClr>
              <a:buFont typeface="Wingdings" panose="05000000000000000000" pitchFamily="2" charset="2"/>
              <a:buChar char="§"/>
            </a:pPr>
            <a:endParaRPr lang="sl-SI" altLang="sl-SI" sz="2000" dirty="0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20000"/>
              </a:spcBef>
              <a:buClr>
                <a:srgbClr val="FF8600"/>
              </a:buClr>
              <a:buFont typeface="Wingdings" panose="05000000000000000000" pitchFamily="2" charset="2"/>
              <a:buChar char="§"/>
            </a:pPr>
            <a:r>
              <a:rPr lang="sl-SI" altLang="sl-SI" sz="2000" dirty="0">
                <a:solidFill>
                  <a:srgbClr val="FFFFFF"/>
                </a:solidFill>
                <a:latin typeface="Times New Roman" panose="02020603050405020304" pitchFamily="18" charset="0"/>
              </a:rPr>
              <a:t>Varuje telo pred </a:t>
            </a:r>
            <a:r>
              <a:rPr lang="sl-SI" altLang="sl-SI" sz="20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zunajnimi</a:t>
            </a:r>
            <a:r>
              <a:rPr lang="sl-SI" altLang="sl-SI" sz="2000" dirty="0">
                <a:solidFill>
                  <a:srgbClr val="FFFFFF"/>
                </a:solidFill>
                <a:latin typeface="Times New Roman" panose="02020603050405020304" pitchFamily="18" charset="0"/>
              </a:rPr>
              <a:t> vplivi</a:t>
            </a:r>
            <a:endParaRPr lang="sl-SI" altLang="sl-SI" sz="200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marL="46037" indent="0">
              <a:spcBef>
                <a:spcPct val="20000"/>
              </a:spcBef>
              <a:buClr>
                <a:srgbClr val="FF8600"/>
              </a:buClr>
            </a:pPr>
            <a:endParaRPr lang="sl-SI" altLang="sl-SI" sz="20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vojdoktor.com/wp-content/uploads/2012/04/ko%C5%BEa.jpg">
            <a:extLst>
              <a:ext uri="{FF2B5EF4-FFF2-40B4-BE49-F238E27FC236}">
                <a16:creationId xmlns:a16="http://schemas.microsoft.com/office/drawing/2014/main" id="{DB111337-2143-4794-BCE2-93A409DD6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583" y="1089995"/>
            <a:ext cx="7037723" cy="5661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2" descr="http://www.bazenistotinka.si/files/34/keramicni_bazeni/keramini_bazeni_diamant_bela_barva_200.jpg">
            <a:extLst>
              <a:ext uri="{FF2B5EF4-FFF2-40B4-BE49-F238E27FC236}">
                <a16:creationId xmlns:a16="http://schemas.microsoft.com/office/drawing/2014/main" id="{F43BDF7E-ED52-40CA-B4AB-448E34EAA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988" y="5245100"/>
            <a:ext cx="633412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://www.bazenistotinka.si/files/34/keramicni_bazeni/keramini_bazeni_diamant_bela_barva_200.jpg">
            <a:extLst>
              <a:ext uri="{FF2B5EF4-FFF2-40B4-BE49-F238E27FC236}">
                <a16:creationId xmlns:a16="http://schemas.microsoft.com/office/drawing/2014/main" id="{530258E1-E223-480D-BB5D-65CA09DB0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25" y="6032500"/>
            <a:ext cx="14779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Naslov 1">
            <a:extLst>
              <a:ext uri="{FF2B5EF4-FFF2-40B4-BE49-F238E27FC236}">
                <a16:creationId xmlns:a16="http://schemas.microsoft.com/office/drawing/2014/main" id="{525C07A6-AACA-43FF-BB0F-6265E636D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0"/>
            <a:ext cx="8229600" cy="1143000"/>
          </a:xfrm>
        </p:spPr>
        <p:txBody>
          <a:bodyPr/>
          <a:lstStyle/>
          <a:p>
            <a:r>
              <a:rPr lang="sl-SI" altLang="sl-SI" dirty="0"/>
              <a:t>ZGRADBA </a:t>
            </a:r>
            <a:r>
              <a:rPr lang="sl-SI" altLang="sl-SI" dirty="0" smtClean="0"/>
              <a:t>KOŽE </a:t>
            </a:r>
            <a:r>
              <a:rPr lang="sl-SI" altLang="sl-SI" smtClean="0"/>
              <a:t>(dopolni!!!)</a:t>
            </a:r>
            <a:endParaRPr lang="sl-SI" altLang="sl-SI"/>
          </a:p>
        </p:txBody>
      </p:sp>
      <p:sp>
        <p:nvSpPr>
          <p:cNvPr id="4102" name="PoljeZBesedilom 4">
            <a:extLst>
              <a:ext uri="{FF2B5EF4-FFF2-40B4-BE49-F238E27FC236}">
                <a16:creationId xmlns:a16="http://schemas.microsoft.com/office/drawing/2014/main" id="{FA875606-F378-4384-9F86-65E0F94C46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5988" y="4071938"/>
            <a:ext cx="1081087" cy="3698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sl-SI" altLang="sl-SI" b="1" dirty="0"/>
          </a:p>
        </p:txBody>
      </p:sp>
      <p:sp>
        <p:nvSpPr>
          <p:cNvPr id="4103" name="PoljeZBesedilom 5">
            <a:extLst>
              <a:ext uri="{FF2B5EF4-FFF2-40B4-BE49-F238E27FC236}">
                <a16:creationId xmlns:a16="http://schemas.microsoft.com/office/drawing/2014/main" id="{06AA87C2-418D-4DAE-861C-C604620FA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5988" y="5489575"/>
            <a:ext cx="1266825" cy="36988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sl-SI" altLang="sl-SI" b="1" dirty="0"/>
          </a:p>
        </p:txBody>
      </p:sp>
      <p:sp>
        <p:nvSpPr>
          <p:cNvPr id="4104" name="PoljeZBesedilom 7">
            <a:extLst>
              <a:ext uri="{FF2B5EF4-FFF2-40B4-BE49-F238E27FC236}">
                <a16:creationId xmlns:a16="http://schemas.microsoft.com/office/drawing/2014/main" id="{548FCC73-F095-4490-AE9C-26F22948EE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6151563"/>
            <a:ext cx="1152525" cy="3698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sl-SI" altLang="sl-SI" dirty="0"/>
          </a:p>
        </p:txBody>
      </p:sp>
      <p:sp>
        <p:nvSpPr>
          <p:cNvPr id="4105" name="PoljeZBesedilom 9">
            <a:extLst>
              <a:ext uri="{FF2B5EF4-FFF2-40B4-BE49-F238E27FC236}">
                <a16:creationId xmlns:a16="http://schemas.microsoft.com/office/drawing/2014/main" id="{B1CC788E-0721-4E16-BEEF-1E5131288D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4588" y="1325563"/>
            <a:ext cx="865187" cy="3683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sl-SI" altLang="sl-SI" b="1" dirty="0"/>
          </a:p>
        </p:txBody>
      </p:sp>
      <p:sp>
        <p:nvSpPr>
          <p:cNvPr id="4106" name="PoljeZBesedilom 10">
            <a:extLst>
              <a:ext uri="{FF2B5EF4-FFF2-40B4-BE49-F238E27FC236}">
                <a16:creationId xmlns:a16="http://schemas.microsoft.com/office/drawing/2014/main" id="{B73B9A9B-01C4-4F20-B561-F89CA0B52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1366838"/>
            <a:ext cx="1146175" cy="3698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sl-SI" altLang="sl-SI" b="1" dirty="0"/>
          </a:p>
        </p:txBody>
      </p:sp>
      <p:sp>
        <p:nvSpPr>
          <p:cNvPr id="4107" name="PoljeZBesedilom 11">
            <a:extLst>
              <a:ext uri="{FF2B5EF4-FFF2-40B4-BE49-F238E27FC236}">
                <a16:creationId xmlns:a16="http://schemas.microsoft.com/office/drawing/2014/main" id="{122AA430-6BE5-40EF-B045-25218F949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8663" y="6115050"/>
            <a:ext cx="969962" cy="36988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sl-SI" altLang="sl-SI" dirty="0"/>
          </a:p>
        </p:txBody>
      </p:sp>
      <p:sp>
        <p:nvSpPr>
          <p:cNvPr id="4108" name="PoljeZBesedilom 13">
            <a:extLst>
              <a:ext uri="{FF2B5EF4-FFF2-40B4-BE49-F238E27FC236}">
                <a16:creationId xmlns:a16="http://schemas.microsoft.com/office/drawing/2014/main" id="{895EEA37-3ABE-4B58-8DC7-8F5669004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538" y="6092825"/>
            <a:ext cx="819150" cy="36988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sl-SI" altLang="sl-SI" b="1" dirty="0"/>
          </a:p>
        </p:txBody>
      </p:sp>
      <p:pic>
        <p:nvPicPr>
          <p:cNvPr id="4109" name="Picture 6" descr="http://www.bazenistotinka.si/files/34/keramicni_bazeni/keramini_bazeni_diamant_bela_barva_200.jpg">
            <a:extLst>
              <a:ext uri="{FF2B5EF4-FFF2-40B4-BE49-F238E27FC236}">
                <a16:creationId xmlns:a16="http://schemas.microsoft.com/office/drawing/2014/main" id="{F43EE5A2-4232-48A7-83CC-E4F63978F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0" y="6115050"/>
            <a:ext cx="190500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0" name="PoljeZBesedilom 6">
            <a:extLst>
              <a:ext uri="{FF2B5EF4-FFF2-40B4-BE49-F238E27FC236}">
                <a16:creationId xmlns:a16="http://schemas.microsoft.com/office/drawing/2014/main" id="{4F77DD26-47A8-4BEC-B628-F72B9CA3C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6013450"/>
            <a:ext cx="1152525" cy="369332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sl-SI" altLang="sl-SI" dirty="0"/>
          </a:p>
        </p:txBody>
      </p:sp>
      <p:sp>
        <p:nvSpPr>
          <p:cNvPr id="4111" name="PoljeZBesedilom 3">
            <a:extLst>
              <a:ext uri="{FF2B5EF4-FFF2-40B4-BE49-F238E27FC236}">
                <a16:creationId xmlns:a16="http://schemas.microsoft.com/office/drawing/2014/main" id="{DE5F5D4B-54D9-430B-A89A-19FDE25CD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5988" y="2597150"/>
            <a:ext cx="1554162" cy="36988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sl-SI" altLang="sl-SI" b="1" dirty="0"/>
          </a:p>
        </p:txBody>
      </p:sp>
      <p:sp>
        <p:nvSpPr>
          <p:cNvPr id="4112" name="PoljeZBesedilom 8">
            <a:extLst>
              <a:ext uri="{FF2B5EF4-FFF2-40B4-BE49-F238E27FC236}">
                <a16:creationId xmlns:a16="http://schemas.microsoft.com/office/drawing/2014/main" id="{2DB76A82-B6E5-4484-A99D-219A3F050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1085850"/>
            <a:ext cx="1511300" cy="6461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sl-SI" altLang="sl-SI" b="1" dirty="0" smtClean="0"/>
              <a:t> </a:t>
            </a:r>
            <a:endParaRPr lang="sl-SI" altLang="sl-SI" b="1" dirty="0"/>
          </a:p>
          <a:p>
            <a:pPr algn="ctr"/>
            <a:endParaRPr lang="sl-SI" altLang="sl-SI" b="1" dirty="0"/>
          </a:p>
        </p:txBody>
      </p:sp>
      <p:pic>
        <p:nvPicPr>
          <p:cNvPr id="4113" name="Picture 12" descr="http://www.bazenistotinka.si/files/34/keramicni_bazeni/keramini_bazeni_diamant_bela_barva_200.jpg">
            <a:extLst>
              <a:ext uri="{FF2B5EF4-FFF2-40B4-BE49-F238E27FC236}">
                <a16:creationId xmlns:a16="http://schemas.microsoft.com/office/drawing/2014/main" id="{912B622F-338B-4662-81D2-9DF608EE2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1846263"/>
            <a:ext cx="1749425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PoljeZBesedilom 2">
            <a:extLst>
              <a:ext uri="{FF2B5EF4-FFF2-40B4-BE49-F238E27FC236}">
                <a16:creationId xmlns:a16="http://schemas.microsoft.com/office/drawing/2014/main" id="{BC84BE9B-86BD-4A33-8735-7F5B78B0B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8075" y="1973263"/>
            <a:ext cx="1368425" cy="3698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sl-SI" alt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slov 1">
            <a:extLst>
              <a:ext uri="{FF2B5EF4-FFF2-40B4-BE49-F238E27FC236}">
                <a16:creationId xmlns:a16="http://schemas.microsoft.com/office/drawing/2014/main" id="{0144AF3F-843D-40EA-A2B5-0D2D0922E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Naloge kože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BC39E11D-0FB7-4B32-A73E-50B6919D31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rgbClr val="FFFF00"/>
                </a:solidFill>
              </a:rPr>
              <a:t>Varuje telo pred udarci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rgbClr val="FFFF00"/>
                </a:solidFill>
              </a:rPr>
              <a:t>Varuje šibkejše notranje organe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rgbClr val="FFFF00"/>
                </a:solidFill>
              </a:rPr>
              <a:t>Varuje pred škodljivimi žarki in klicami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preprečuje, da bi vstopali v telo mikrobi, tekočine 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Skozi njo se izločajo razne tekočine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bg2">
                    <a:lumMod val="50000"/>
                  </a:schemeClr>
                </a:solidFill>
              </a:rPr>
              <a:t>Vzdržuje telesno tekočino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bg2">
                    <a:lumMod val="50000"/>
                  </a:schemeClr>
                </a:solidFill>
              </a:rPr>
              <a:t>Uravnava telesno temperaturo</a:t>
            </a:r>
            <a:endParaRPr lang="sl-SI" dirty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rgbClr val="FF0000"/>
                </a:solidFill>
              </a:rPr>
              <a:t>Je glavni organ za tip</a:t>
            </a:r>
          </a:p>
        </p:txBody>
      </p:sp>
      <p:pic>
        <p:nvPicPr>
          <p:cNvPr id="5124" name="Picture 3">
            <a:extLst>
              <a:ext uri="{FF2B5EF4-FFF2-40B4-BE49-F238E27FC236}">
                <a16:creationId xmlns:a16="http://schemas.microsoft.com/office/drawing/2014/main" id="{30C316DE-0726-4EF5-9A1A-23EC237F7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789363"/>
            <a:ext cx="2808287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1">
            <a:extLst>
              <a:ext uri="{FF2B5EF4-FFF2-40B4-BE49-F238E27FC236}">
                <a16:creationId xmlns:a16="http://schemas.microsoft.com/office/drawing/2014/main" id="{2228D8D9-29E3-429A-9B9C-FA1C8DBFE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BARVA KOŽE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F8FDCB25-9732-49AB-9CB8-EDE5F6866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450" y="2996952"/>
            <a:ext cx="8229600" cy="295299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4000" dirty="0">
                <a:solidFill>
                  <a:schemeClr val="bg2">
                    <a:lumMod val="50000"/>
                  </a:schemeClr>
                </a:solidFill>
              </a:rPr>
              <a:t>MELANIN varuje kožo pred UV ŽARKI.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sl-SI" dirty="0">
              <a:solidFill>
                <a:srgbClr val="FFFF00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 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sl-SI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/>
            </a:r>
            <a:br>
              <a:rPr lang="sl-SI" dirty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endParaRPr lang="sl-SI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A948FA86-9DF1-4669-B3BB-CC1ED5E108EF}"/>
              </a:ext>
            </a:extLst>
          </p:cNvPr>
          <p:cNvSpPr txBox="1"/>
          <p:nvPr/>
        </p:nvSpPr>
        <p:spPr>
          <a:xfrm>
            <a:off x="395288" y="1471613"/>
            <a:ext cx="8137525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40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Barva kože je najbolj odvisna od količine melanina, ki se nahaja v koži</a:t>
            </a:r>
            <a:r>
              <a:rPr lang="sl-SI" sz="4000" dirty="0">
                <a:latin typeface="+mn-lt"/>
                <a:cs typeface="+mn-cs"/>
              </a:rPr>
              <a:t>.</a:t>
            </a:r>
          </a:p>
        </p:txBody>
      </p:sp>
      <p:sp>
        <p:nvSpPr>
          <p:cNvPr id="6149" name="AutoShape 4" descr="data:image/jpeg;base64,/9j/4AAQSkZJRgABAQAAAQABAAD/2wCEAAkGBhQSERUUExQWFBUUFBUUFBUVFBQUFBQUFRQVFBQUFRQXHCYeFxkkGRQUHy8gJCcpLCwsFR4xNTAqNSYrLCkBCQoKDgwOGg8PGikkHR8pLCksLCkpLCwpLCwsKSwpKSwsLCkpLCksLCksKSwsKSwsLCksLCksKSwpKSwsLCksLP/AABEIARMAtwMBIgACEQEDEQH/xAAcAAABBQEBAQAAAAAAAAAAAAADAAIEBQYBBwj/xAA/EAABAwMCAwUFBQYEBwAAAAABAAIDBBEhBTESQVEGEyJhcTKBkaGxQlJiwdEHFBUj4fByc4LxFiQzNEOSsv/EABkBAAMBAQEAAAAAAAAAAAAAAAECAwQABf/EACcRAAICAgIBBAMAAwEAAAAAAAABAhEDIRIxQQQTUWEiMnEUoeFS/9oADAMBAAIRAxEAPwDQvkDVAqa1AqaxVk9SvGlO9IkEqau6rJ50pZlXzVg5eI/L4rowcg0PebppcBzAUN/G7nwjyH1QP3C5zc+uVrjgfljqDJr69g+0PdlD/ibPM+5R26cBsumhGE6wxDwJI1dn3XfJEj1dnMH5KEaVBfT5R9mAeCNBBqMZ2dY9DhSWC6ynBZSabUXR7HHTkoT9Lf6sVwNMHWQ5HKFBqYk8ndFNjbdYJQcXTJM60IUguUZy4IkUAJTwowbZcjFk2V6UNj7XTXMSiek5103Qpx7U9siH3iY5CwkjvAkozSkgFMJLUKLJIuOeosp4jblz/RascOTodKwUpLzzA8tz/RKOlsB+nvF1Oiix8vmjCDovQSUVSNEY/BX9wP78kwRKyFLf+uE79yJ/sJXMqoFZ3f8Ae64yHc/W+CrtunhO/dvIJfcHWMo3U+MX67IT4/Ibbq8fCoc0KHM72ymmhUZ7bK5dAokkP+9lRTJSgVlyDcbq+0vVeNtj7Q38/NVEsVlHbIWOBGCM+vkkywWRfZGcLNlE26PxAKDpda2Vtxgj2m8x/RS3swvLkmnTMztaFJKmWwh8K6ZEBQrU4HCC66ddEJx7lxguuOauhyRgH8PRJPpRlJEdIq3OUilh288nHnyKGxvE4D3/AAU5jSP7PMr1sEajZeER7IL2BsT5BSKel64/L3p9FCSeRHUbW5D1Vm2nXSZshEgNpb7BFbSKxZSojKdTotZXfuyY+lVx3CDNGjQLM9UQ2UF6uKxVEzEoSO5iFNTXUxka6+FGwUUs0CgTQq5mYo0sKZSJSiVMU7o3cbDkfD0IWsotRErA4ehHQ81mZ6e3VP0ycxyAD2X4I6HkUmXGpq12ZMmOzRl2U4I0tbHTx8T9yquDtFHM/hAsfS11l9th/wAV1d7+Cc598J3dlciiJKsGN5KTZmIkbOqTmormZXQ1IBjI8JLjhZcRAQqRl3X6W9PRXFFRd5jba9vp9PioWn09/wC/gtbpFDwtLrWJ29F7cVUUjZBaGQaeG4CmRwIojRmsU2jSmDbEuOjsjusgSPStjIC8qLOcKQ8oDmJGx0VksN0CTT78lbsgyqfXNbDLsYfFzPIfqUFGznKiHUyMiy4jra6rH6sSfDGT0wfndRmR8b27uc5wc4nf+9lpItPFr2smklEVNyM7NK454Le9NY/kQQfl8VcVcYCgFySxnEhz091Ba3heP8QVtJZRaiO48wniyUkdniMsljkBDruzxb44+WU1+oOi8TRe+DdWGnawXHxc+SnK07RSNMlaPUFzRffn6jdTqi6iRwcDzbZw4m+o3HwRDOSVjyr8rRg9VDjO/kdG+26J3oKYWIIbwm5SpGZDnOvhdQTOLpJ0g6LXR4r2HU+i2TWAADlsFk9AeAR5XWndOvZNcQ1k1z7KN+8ob57qMmaIoOZLpjgmMRXbKVlATihuK5I9RZpsJGxqIOsaqWNNuhWKnkJ9Tn81odYYXBZ6bBsnjLQkolxoVOB4j1U2fVXPJZA0vIwTs1vq7r5BZ796LyIweFpy9w5NG9vNVmv9qXA9xS+FrTa7cE4yPPqjGLkwOaiifrFUY8yzZvYtZy9+6hafUum/6Yfw/ecfogaZ2Yc/xzE5zYn6q/iLGkMaL8gG7n9AmdLSFVy2wtLQEC7jdNqaW2QtDDp7uAXFvIKBWQ+Si3stw0UbYwTY7FXFDpsexGeRVXIzKl0tVtfl+iL2hIOnRbvAEberZAB6HBUecWJb0PyU6Th4WA5PtY6hQtSNn36hQmrQnqlcP4CfcKLKS7Caagl1lIdCprR5dkIxWXU6Y8kkxxZ0zy1zvUfr+S0MdVxBZwu/mDzt8ldU5wLLfCVwT+jbj2iQXlSoGXQIo7olbqjIBbBceX6oVZouiaWhoyoUupNva6yupa84m9wR5b+nVVf8QN7gm3mUJKgxlZtX1YKizzLPU+onqrSncXrOyyA1Qus/qUJvstz/AA242UGfR7ploDVmDcHAENF3yHgaPzUym02KBoL7OeBbA35n/dadujFpFgDbAPMX3sUWLs+0m7gD6m6tzRPgZdrppzwsbwt62x/Va/s/2ZbHl2XHcncqzpKBjByVgx7QkbsdRoa+IWtZVtZTAjZWclS3qq2qqhZTkURk9SpOF2FC2zy5q41GUFVHFn15LoyITVOy80oXbclC1CQE23VZHSncPI8sWspMLM23U5y8EM2ePFx8igpwUeZtguiG2yYInXyo3Z5+gUkWElIeEk1nWCmdi/Qgq4oakG2bghVMgx6rmnTcLiw+o9Fb08/x4/BqwS8GtkqxHG5+9hj15KgbTvlHEQM7lxyfQdFN4+LhYTgm/wAArEtAGPqtXKkalG2ZafRzlUlbBwblarVK48QijHFI7YdBzc48gs3q81NBiRxnlIuWt2b7hgC+MpIpyHk1ErI6uxwVq9CrLgXWNp53zC8UTfa4bE+La+3Tz81rtFo3NaOMAOtnh2B6XRlCgQlZuKWzmoMkOUXSG/yxdSpo7oVodPZUvaEN01tlKfTnooraQ8WdlJ/RVESomfbBAWdrtdlYbHPotPqVRGxu+VmaWMSPcTkXsE0fsWT+CCe1rudwl/xEHc1cVOiMLTgKgrNAaL8vRGosW5II/UeJC47qrcDGbOyDz/VSWOsg40TcrLWlqLH1ViyPmqRhytbQdnZp2tLQA0gG7ja/os+XuzJnxttNEKNpJujMfyK0VP2HeB4pGj0BKfWdiHhl43h56EW+Cla8EfZml0ZRsfiuUkSooHtJDgQRuCkjYlEBxJTKiM2Dh7Tdv0Vi+EWXIae6CnTtHbiyXQTiRrXDkc9Rgj80WrreBpPQFQaUGKS4B7t3tYOPxKXq8HhcOo+q2/sk0ejjnaMvWa/+7xF7SDPMTxdY2n2R+fvWWoOzr5nlzzgm5cDe9s4/qtjTdlWOPfTgkk+FvIAbGydXVJP8uFlvdsr8uKpA48nbIccjYrRQtAccef8Aicea2WkafZo9FU9nezJB435J5n6BbKOHhCSTLxQaEWACmRsuFDjza3NOrasRM81y0BiqpwwG6xms9qBGHG/oPNR9d7TgYJF/VZCV5ncBuAd+SVfl/AuVaXY2SqnqX8TnEN5AbD9StfolLwtUPTtNsBhXsUNgi/o6Ma2xlVUWWd1Kc5zYdVP1LU2twMlZLWqmR742bCQnPUDeyEY2wTlSBSzBzsOuOfRTWjwj0RY9I4WAWsbXQw22Cnl8Ekn5JMJ2Wgg7aSU5jZa7AAD1t1Wdp1K1CO48wB9FjnFSdMez1yi1ds0Qe07hXFI/C8P7O9on07uFxvG4i4+75jyXr+jVvG0ELLPG8T35GvkWdVpscg8bQ71CSOwrqouibSPHDJcqRTyDiaDtxC/pdCEFhdAKTyebtuxdq+1ndO4GN8sYwp2gaiZowHtsW2t0I5fBU2s6SJmcX2x8wudn6pwiLdnx/NvL9FuU7VnqpKaTibV0YcALI9D2eaM2VdpNeJADsRuOh5hamCQcIVU7O6AimDQqnVq3haVZVlTYLEdpNRwlk/BRLVs0lDrje6uNwLH3LAdsO0s0j+CO4HMjc+Q6Kbo7u8bZXMehM34RdN/SdWYTTez5dl9yfP8APqtFRaYBgCyvRQgYCbUTshGd+i57GjFIdDThgucY5rPavrhJLW4HlzQNY158gIAwMmwNgBzceS1vZns3FFTuknLHCRl3udbu+7Iva5xw2O6aMbFyZFEoW9nu5iNRLd4YONzBbI9+55rOaFC6pqnSuv3beLu2E3DGudfhHuCPWavNM808cjn07XubELWLow7wcbrcTgBbfoLrRU+likgDT7TsnrlUpRQmODk+TA1MYufcFSVEWVdvOPXKgVMKhY8iFC3KkzuymwtyhF9yo9yFBTwZ9V6N+z7UOKENJyw8J923yWBIur/sPU8FQW8nt+bf6H5JfUrlj/gYaZ67C7CSDSOuElkjLQzR5PJU8kNkZTYIicqZCxPo8kE4bJzKUcQIsHDnyPkU9zcroFkVJobHlljdosKfT/txjOzm8wVZw1xAscEbqsoa6xF8W2cN/Q9QrCvpzJ4mWyLi3MLVCXJfielHLGe0RNQrsLC9oqu4Ku62U3IKzGrMLgQuht7KylrRddnJbNF1pjXi26wFHqloxbkAPem1naB7QA0FzjsOis4tslzSRsq/WxGMZcdvLzUGi0Waps8+yTc5yRfNuiy+luqnyhxA8mlptfrfqthS/wAS8XDJCxrw0BoiuGHm9t3XBN+dx5JlB+RW5P8AU0NVU0VDTcfgc1wIawWc6R2QWW5nkb7c15PBUVVQ1sAc90bTdkQJ4GXNwAOgvi+y2um/s7jBL6iTjcSXOvuSTck23z5q4fVQUrbRtaPPCrySGhh8tkHs72eZRs7yWxk+Q8gq7UNS76XfAUPV+0DpSc4UCkjc7AUpOyspJaRcNk4z5BOqIvCpWn6cQBddrQOEqTFooZTwgn3fFQ2OR9SktZvvP5KI1yWG9k2TWOU3SZ+Coid+MD3Ox+aro3IzHWLT0c0/AhNJWmgo9xoHYXEzS3eAeiS8qD/Eo+zzNslgjscAFGkeLWXGMKrZ4rkOcbuRZWYQeLKIX3CFgHxMu1H0/V3RHh3b06eijxz4sg9zc3TKTi7RSLrcQmpP7x3FYAn5+qo6umvyseYVu/ZNEIkGcEc1SGb/ANGiGfdTMlJQ2K73PNXtTQEbi/mMqDJTeS2LJZopPaJGnVVuZCvYdTNt1lmxWKnU70eQyZdzzgj2iqKuF+p9VaQx8SkQ6YCQhZS20Zym0ouK0Wm6Pw+JW8dI1o2UarrAwIthih004aM/BUNbU3Pko1bqlyqmtrbC18u+QSOwOSGTScTiepQwmwORHp0qJBInKRf6j6qHG5SQ7b1H1CEhke66Y3+W30CSLQtswegSXkR6KM8laeqM6UBQ5BdGZAbKmkeIGE4HLdGYRZDhjujNjBC5sbsbO5tkymbvlCliCPRR5QsUG05IR32aEqzBuENgugwsdG66vezOnQzTcErQ4FptyNxnce9URZ0Vnos5hlZIfsuz6bH5LoOmNCTizR1/7OKY5Zxt94I+ax+v9lxSt47uc0HJDb8I6kX29F68HBwBGxFx71BrtPa8EEXutc01uJ6MJX2eRR8IAIeLEXBzYjrdS460feafeLp2v9lZKRxdE0yQOJLoxl0ZO7mdR1b8FRTRBwu3IKeD5bTKdF3UaibY+ioK6Z7vLzOFCkjI5kehQC8/7q3FnOQ2pJbtk9eQ9FXlhvcqzfKCFClTJE2MYbJxkQSU6NE4kMKl07bvYOr2D4uCisKtOz0HeVcDesrPkb/kkk9NlEj3aFlmhJFLV1eZxoNnjlLTcSlRMINihwuIGEWOS+67R4/QQkA4QWk3RHhCJIQ7OG1DU6I22QhkZRaU2RoAQv4t0MCxwiStO4XaNgFy5K0GhCI7pzZcWKc6UkWCtuyvZh1RJxyYiYc/jP3fTquim3SGSvSNj2Ynd3Qikw+NreeS0jBVuQqLtJE6MsqIsFnhd923Li/AdieWDyVlpeqsnZxNwQeF7D7THc2n9ea9NxpKjUtaCT04duFkdb7BMlJdGe7edy0YJ/E3mtoShlZ5R3aLxkzxrVex1VFf+X3g6xnP/qc/VZeqjLTZzHtPRzSPqF9FOaFFlpmHdoPuR96Ue9j9nzk+ZAdIvomXSIDvEw/6G/omt06IbRsHo1o/Jc/V/X+/+HcT56ipJX+zG93oxx+gVnSdkKx/s08nvbw//Vl7yyw2AHuRWElL/lN9I7ieO0X7Mq127GsHVzx9G3Ww7I/s5dTTsmlka4tvZrQbXta9z6rbsFyh1Moa1z74tYW8kss0mt9BBalqkcXtO9wyfgks1FF3kl7HNz6JLzffnLaRf20uzKMC40i+UnzWQiLrX5PAJPGhRguKNBECk6QNOERvB2Rg2O66yGyZNJcXRYrEZK4A0Oucpk04BsjMsVHZRGWVrGC7nGw/quaYV8Fh2f0t9TKGN9kZe7k0fqvVaelbGwMYLBosFE0LRW00QY3fdzubncyrG62YsfFb7NEY8QBIIIIBBFiDkEeix2r0ElFJ30J8FgLm5a1o/wDFN+D7r9288LZSxdEHj3a4XBwQdiEVNwdPotx5bRD0XXmVLSB4JG27yN3tNvzH3mnk4YKsHBZDWeyTmO72mv4bkMaeGSP/ACXHBb1jdg8rJ2jduB7FTix4e+ALWX6SsOYXeuPNO1atATrs1DkJwUgEOFxYg5BGQQhuiWSUWWTIzgmBikOjTO5Kg4j2DaxEDuiX7uUeOCwTRiwNkHUaruoiftHDR5lU1O4yRCMnLTY3+Kk6hJ3suPZZgeZ5n8ko6QA8Q946jr6rHllylS66Lw0iRQUbW87lJTaaEDI580lpx46iJKWzyZ0VhlO7uwTpDxBNjabZVDxB8bDyTKgWClQPGygVbruKNBCtlBACMIci2yr4Wc1ZGo4Y/NCjkh1Wwxi/IrXfs60u4dUOGTdrPT7R/JYxkzpA1oFy4gD1OAvXtJoBDCyMfZaAfM8z8VfFC5X8FopXZLKY4pyY4LRJl0IOTZI7rl0uJSbvTGSroGLhVesdnIqnxHwS2sJG2uR914OHt8irglMLUqbj0Np9nn3FVaa6wA7skDhJJp3f4HHNO7yN2rX6P2kiqPCPBKPaifh48x95vmMKxc0EEOAcDggi4I9Oaymr9h/tU+Q03ETnFvAesEo8UR8st8lZSjPvTEaaNfwpcCxOl9rpYCWVAc9rfacWhtREOssYw9n42LaUlWyVgfG4Pa4XDmm4K5467O5WO4FWa3qPAOBvtvwPIc3FStT1JsLC52+zRzceQCzkBc9xkflzvkOQCxeoyqK4R7ZaEb2yRTR2ACnRMQYm2UyJqxwiVbCQjh9PokiJLbHSoR7PHu9Q3OdyRooea4HpbPIHNfYZUaNhcSeSJM8WsUGCewIQOCsZc2Ta5mN09sfgvzQYXk7p+hqNV+znTe8lDnDEfi/1fZXp5WZ/Z7QBlLxc5HF3uGB9CtMVtxKo38miKpDSmlOKaUGUQwhMJTnFMKjJlEN404FDcEmqPJoeh5chPqrIhUeVqEpNdHJESvooaoAPBa9uWSNPC9p/C78jgrNP7OVNK4yRvaBfxPid3fEDzfA4Fjj6WWofECo74ScEkhcvVZIx4geOLdlKxskrw+U8RGBiwHoOStIoypTKNFbAsag27ZVsHDGpbSmhicGq0VQtjiV1NKScJ5LFJc7YUZ7LOUl0lsIXc3F09WeQAqG3RKdgtlNDrLjX5XHUCfOS7hCsaKPFioZADro0b85XMPR7H2bi4aWID7g+eVYEKFoR/wCWi/y2/RTSV6S/Vfw0oYSmkrrkIlQkyiRxxTeJce5Cus8pbKpBSlZc4kgUpx1cLbrqS6jgboExtOpF11d7aZ1g+7TS1GIXOFc4nAeFdLEUtSAXcTrI/CkivSQqhrPI4hg+qjRuwkkmPJQ0NUOQ+L3pJILsIaU4CLBk+5cSVZDM9o7Pf9rD/lt+inldSWtfqjQgT0M7JJKEisQTkJJJZZdlRXTwkklOOtKckknRx1dCSSdCnV0JJJwAykUklIYZKUkkkkuwn//Z">
            <a:extLst>
              <a:ext uri="{FF2B5EF4-FFF2-40B4-BE49-F238E27FC236}">
                <a16:creationId xmlns:a16="http://schemas.microsoft.com/office/drawing/2014/main" id="{FB5C105E-3046-4547-8304-BBC2008D64C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sl-SI" altLang="sl-SI"/>
          </a:p>
        </p:txBody>
      </p:sp>
      <p:sp>
        <p:nvSpPr>
          <p:cNvPr id="6150" name="AutoShape 8" descr="data:image/jpeg;base64,/9j/4AAQSkZJRgABAQAAAQABAAD/2wCEAAkGBxQSEBQUEhIVFBUUFRQUFRUUFRUUFBQPFBUWFxUUFBUYHCggGBolHBQUITEhJSkrLi8uFx8zODUsNygtLisBCgoKDg0OFxAQGCwfHBwsLCwsLCwsLCwsLCwsLCwsLCwsLCwsLCwsLCwsLCwsLDcrLDcsNysrKywsKysrKysrN//AABEIALEBHAMBIgACEQEDEQH/xAAcAAABBQEBAQAAAAAAAAAAAAADAAECBAUGBwj/xABFEAACAQIEAwYDBQUFBQkAAAABAhEAAwQSITEFQVETImFxgZEGMkIHcqGxwSMzstHwFDRSc+E1YnSCwhUWJEODkrPD8f/EABgBAAMBAQAAAAAAAAAAAAAAAAABAgQD/8QAIREBAQACAgMBAAMBAAAAAAAAAAECEQMxEiFBURMycWH/2gAMAwEAAhEDEQA/APXJMnU8+fjT5j1PvTTqfM/nT1SESx6n3NQLnqfc1M0JqAgbh6n3qBc9T71JqhQRi56n3ody+QNz709w1jcWxYRCS+UDmSBHvTJYxHFVXdvxrJ4h8SogJ7VR5uBXl/xD8YM7sto6agsdfauSxXEGY6kn+dGyenYz7RXUkJ3hyIP5day/+/t8kkP/AMpAiPeQa4BcSfU86TXi1SPb1HD/AGkvHeUeYYmT4VatfaV3oYHyB/E66V5SLx/rpVhn5kiOgEk+tF2HunBPjK1fWS+QjkxjTqDOtdJhMer/ACuD5NNfMF7F3CYUkchG/wDpW98N/E93DKCbr6tqJzDL5UpkrWn0ZmPU+5qasep965L4R+KLWLQZWGcbjX3E11SGqAsnqfelJ6n3ppp6DIMep96bMep96emNBUxY9T71FmPU+5qVRamAXY9T70JmPU+9FcUFlplUJPU+9RxE5dzTxFPd+U00o5jA1PvUZPU+9Pb+UUooCIJ6n3pyx6n3pUxNBoFj1PvTqx6n3poqVAPmPU+9FssY3O/WgUext60BtHc+dKaTbnzqNQsxqBqbUNqAg1DY1NjVa/cgUyUeKY4W0LE6ASa8J+NPip8TcKhu4D3QNvM9TXU/av8AEmUDDoe82ra7J/M15KzzU2iTYmepBedBzUs9I9ClqmjxQQTUZ1p7GlssKuW73eA5RWWpoi3Ke0abBChgeZBPr1NRxtiVgaafnVbCy3qfwraw9vN5/r/RqLpUlVeD8Uey4ZIXI0aifWR419BfDXExfsK8gyIMGQGG4r58vYfJmHX8d66T4H+KThroJP7NzDidhO8dRVY0r6r3lDU6rYW+HUMpkEAg+Bq0KaoaKapmokUCmioNU6Y0yV2oZo7ihZaYCNRurpU2pA0JVbExRopWogjxpxQIG4qAojUwWgBmmmnaogUwlNHsHT1/Sq9HsbetA02239aakx1PnSqFomhtRDUGFAV7prD43jRatu7GFVSSfACtvECvLPtk4t2eFW0D3rzQfuLqf0pk8j45xJsRiLl1vrYkDovIe0VRFRJq0tg5Qepj8K530vQSWya18Nwo5ATuQTV7gvCc3L+oNdZa4cAkdBXHLNcxcIuBjlyEfeaq9zAGdNutdDeslnCKJYnbxOiiuotcBCWtpge7GjzHg85sYAkgRvVpuFFrgVRJJiu6wPASCGK7CR5/1+Va/BOAANnK6+PI60v5FfxOXwXw2VEx8qifvHlR8DwkySRzmu/HDoWI3NTXAADb/wDajyq/GPLuNYLLrHOubYZWI2nbzFeucd4SChHga8y41g8jetVhyfE54fXqX2S/EHa2msOZa0AVnc2zOnoR+Nekoa+cvgDiZsY+0eRbI33bmn55a+ibFzStON2z2aGqQqINSmqNGmIqU0qCBcUJhVhhQnpkrxThacrSBqiV7CatUmpJuadqQQpjUzUCaCQYU0VKkKYNFGsLp60I0bD7etAazDU+f601Tbc+dRqFo1E1M1E0BSxh0r5++2TFFseqHa3aWPNiSf0r6ExG1fOX2uiOKXPuWv4aKJ24+wmZgK7bh3CA4Uchr+EVy/A7Ga5XpPCLEVn5L7064xfwPD1UAAVqJgpB8fzp8LaFaCAdRXDTsyeG/Dipc7Q6tvW6cICAOVOjVZtNVzRIJghM1bS0AKSGkbsUlHIpslMblFtkGlQp4uxIrzT4twEE6f1yr1e4lcj8UYCRPl+Brn/1Wtx5RwxgmIQnkw/Ag19M4QyoPUA18yYwZb5H9TX0twv91b+4v5CtvDdsnJNVeFSNRFSrqiHFKlNPQYbUJ6O1CYU00E01SfSh5qogAveNSNTnv+dJkpFAhUWqcVF6DQZagVogpGmQRNHsHT1oR1othdPWgNtt/WoxTtuf65001CzVBqkTQ7hoAF414F9tWHjHo3+K0PWCf5175dryL7ccBmWxdA+UupPgYI/GjLoTtwPwZZzXYr1PDYWBXBfCOGHaW7i7NoR4xp+Nem200rLl7rvPSuoJ0FHtcMbfNU7YisnG/GuGsPkZmJ1HcRmEjfUDlUeK96jbtYZlPzGrtlax+FfEuHxMi1cBYbqQVYf8rAGtey9GtDy2tgaVXu2idjFW0GlV7t4KCWIAGpJ0AHUmlVSqQwbn6jV3B4ZlrmW+0HBq0Z3ImMy2nKHyaNR411fDOJJdAKNP4EeBB2peOuxMt9Laiao8XwwZDWpVHijRbY+BpWHt4ZxrD5scwX/EB7Cvojhwi2o6Ko9gK8hGFUY60n1POY+LmT590EV7JZGlaeC7lcObHVg4pjSFPXdxNUgajFSFAMxobGiNUHFMqAxqBWiMPComqIK4neWiOlQv7A0U6ikAWShuKORQmU0AFhUTRNedDYigjTViwdPWq2YdasWIj1/QUw12Op8z+dMTUC+p8z+dRL1KkiaGzVF3qvcuUaGzu1c58YcMGJwz2zqYJHnFbTPQyg+oxTuO5opdXbw7gIbD3FtONDcGVvXUf11r0zDtpWL8UcFC3CQJUnMpHJhzFa+FMgeNZLLLZWn1ZLBlw6se8JHnFYfxZ8If2o2nsXFstaBUSpKlWM6getdJbtVYFg0TLXQs25T4d+DeyOa/eF1gECZFKhFQgwGJkyRr5muqW1DUQLFCS+Cadu+xjjr1GnaURWdxnhi37Ny00gOpWRuJBExz3rQsDSiEipU8w4R8AX7dyDibb2xlGVkaSizCkTHOeewr0YcMVn7RgA0ASumg2o7WQdaNaQinllcuyxwk6SyQIrI+IL+Wyx5gfjW01YfGrBuLlAmSNq5WfjrL+sz4b4ILt/tOYGYsRPeOw8q7sWCo6x0qr8OYHsbcHc7/AMq1RzrXw8fjj/rNy5+WX+KwNPNNetkHQSD+FQzV0c9iTSNQD0poLaRpiaU1AmkDGotU4oT1UIDF/IfCpWrkgHwp8Qko3lQsEvcHlTH1YimK08UxmkaBWhOtFk0zGglbIOlGsJp61G4KJZbTbnTJaL6nzP51FrlV2u6n1psxoG03NV7jVJp5VNLcb705AjatczUcXYDjxG1HNOKuTQZWOwgu2yjb8j0NYKWyhynlpXWYlN/Suf4yQGXqRPtv+lcubCZTf1eFs9LGGaroOlY+Hv1fsvNY2gLibEIY/oVRTGIhAOhImeR9dq1bx0qothT9I9qWU/FY2fVlOJqF/lr7VNcYrqCu55bH1FVMPZAY6COVWCANhFTN/qrYu2Lk1bVqoYdhRxcqtpizcOlT4bZlixHlVG5erZwQhAOYGvma68WO7tHJdTQswKJbqtdOoojNWpnWKENTETQ7dzWrCikatdwxGq7dOlCq+DQ8RZzajQ/nSLSnNSFQYkfMIqYakRppopqdTQZNEHyqpw5hlPgTVsiqHDwAXH+9+dMvq6xqE08VA0GTGhk1OKgyCgkDUrJ0PnUanZOh86ZMh79w39IFsA5swEs0bq2bQDmIO9Whi9NvQSddNZjaue4nibayH7NbdvVmLjIjMSZcEaTrruZ2o3CCBl+RsxkFVy6MM3jPLpXTSNujwZOUMwhiNRMx4Tzq1FAQVYA0o1pcIKKWlTFql2dBq2J/MflVDHYEXbenzDVT0aNvKruM0I86x+NcZXC2HuHcA5V5tc+lQOZJii9EwEvQ2ukEg+YrWwl6a4DBY/EumYlMxEwysNCZrRwnE7qRnUGT9BJAHiDqB4msmfFe4748k6rrOI27rx2bhQN+7mn8azbmGxHO8vohH/VSwXHVbSf0rYs4kGuHjrt2xz0xwl7SX28D+tHu2L5XS6J5Sn5ma21ymgYwgCpuK7yb+KfDcWwEPuOmx8qvnEVg3MTrRreI60T0W2omNAu21InMfbQmumwVyT4H865bg+Gzk3m2X5fPm1avw3ic6Mf94j01rdw4WY2svJlvJrt89DvX4prt2DPSsi1is9yu0x25WtuxciinEVnG/rlG/M9B/OjWzFLR7XVPWjIap2jVpDU1QkTuJ86FewoiV0PTkaOpqYqKGTNPNNidHI9fQ1DNTISqFiO2cdYNXgazmEYjzX9aCq+1NFI1EmgzGhs1SZqGaCQai2Bp60JqJZJj1pk88xNnsgwuFmt3H74P7QsrHvNoYUAL9OgkmDV/4XS291ntNmRerMx7SMhmfu+O3LnR/tLu/ZKWgEQz2QzOhX5ldTlBJI3A22NdR8N8LGDsw9wuxJYlsoyz9ICgCBXWOcjfw9urK264ri32i4aw+QE3HH02xOvQnYU+D+OblzVcG8eLKD7VGWeM+usxtdxlqJWsHD/Fi/8Am2rlvxIDL7qa3sLiEuqGRgwPMGRRMpejuOmfxTQAzoDr7V45x67cv3i91mZEM20XTcwNjrzOtem/aPh3bCAICe+JAMAggiG1GhJrzW9wwmbbQtvIEEISwc/SGkwABuOZovtJsHhbjEFWUiQQqwAIXQHfcNOgFamAsdsqXGtsDBUiYgqSIIETqN/Oh8OK3kOSbcEoDaytKKwABbLHh1FalrEhTlSCScncEhW1YhiNASDp96edGi2qYrCIyhpBfvBCWygvIUrm2nQ6+GlWrOENtC3b5VBOUNMHUhRmc6mRHtVtLSX2VSjwhlg6j9ndABQzOp7xI+ZdaFx5zYtWyqB0LorDKCQn0sgBVQAY35EUrjL2flZ0F/bLy/VbIBGbMShGxidQDrz6UTD43tVLNcQ2wWBKh+WkFiBBDA6jeiWcDbGKdRaZSyglxbTsrhGYEm4ASWObUMdOXWknDYlSMoDkrDTmUkESraAx+I6DWZxyHc7RrGJLr3VtmYIcyEOYmPp5wNp3G0zULGFJuXFukKCFyABROneyalm1MGY2rMxvbWbIEG8xIVQwVAVSMzxrLaFhMDc8qsXrN4r+wuNnJC9/NEEAlkfUjQyBqJn0rwn4nyv62bd5xbFtJAyn5xvyAlflPpsdqjw+82GAVBmUtDknVBJlyTAyiCI1NCAa0hGhVAAAgLNmbXMQNh4dNfCnxnEkslGcL3+4qD947kFoWBry361e9E08Vi3a2WGWObEkLlPMEAz+A8apYWbSlyymeYJIjcaxrVfB33UlbqXYKC5mgBAJMpCEkvBWRsYms3GcWViVHaXD3nnQKNchtkADTSRmPMa05fgrteEdk6ZhcLE6k6fN0jlWolteprxD/ta/hr5e1orQQhJ/aAbyD8pGu1et8BxrX7CXDbdCwmHBHtO46Giw5W0iDrR7Y8apKp6UUAiosXteAp5oVu5mHjUqjRsni7RdHiv6mhLcoXxHeAuIJgkHUg5RqPmb6dxQ8MM2YJJyxJghdZjKxENtyJp6RV1blUca4F1D10o9sHUdN9RvVHi6uMjBWMMJgE/lSFrXBFRIqnbxikaH26jcVNb086D2K1Qc0zPUM1BHNHw409arEUext6/oKYcHw5P26d+5lRyCjqMrOZOhKgmI3286n8a4u78imAw9SOYmqiXlzlFuXZ6S3UksMyyRsJ2rWa6t62FvAC4onuzpruJ5GuqJXnvw3wwds4YQQZ16H/Wa9K4ZbAArLbhwjtFG2niRNa+BXQGsvLj45NPHl5RpgAiqwtm03aWe625X6XHRh+tGttUnMiue16XeKX1xGBc8nUSCxWGkaFhqNdK89bDZHAWWuGGdzlU5T8qlRv7bTtXX2j2eFuIWWXuEqG6Zs5EeAms6zdtunahpDgEOO6zWSTkgDUjvGDpM1qx9zbPn2wbmBvwkXIIzi4qjLmB1zaqWzc9PEUy4VAAVQTo10CApvPuSd8wLbQJk1u8QtO5GQoVXKwBLKW8+TCCI8vaRw2bPk+bIVkiQDMgxIk+tUhk3s4AWxcLsxghjlYW0IDtbIQluhHjWjwq1FuSzszDWc+pDs2Uqdj3iCPw5UYWSpJGkCBBBMTrAA8fcc6iMYCoYfL3gZUqXKyd9Mux3iaYCXHvkBu2zadmbuIQwQKYDknQ7DQD6j0qniEF3JnVnTMWLHTvIMylkmGEy0ctI2NWMHdftSp7RFAgjKxUs7d3I7bkRqV071V1W8rMCxyjuLlUaEqJe0WM7MBHI8zJoB7GDQqjPmY2wwRmjPmIZTdymQJDGJ0gj1sWEtoFIbvEyVdg112yn9mFOshRPlULlgl0LEuoVSM0GSSdZUavBg7SIqxhLI7Qm2RGgiQbarrEZeeswZ3A0AoB8Ve1zMXJHdUARI0zPlA3GoltO6fGszi2LGGRLiWyy23VDba5cDIrlgpgk/wCLny8q37thnmRKqNIJUFxzIGojSIMaGs5ERmYW1zAPJcsrNt3iWJP+JhlMbnlrQAcTiLgC57DEFlkWw/aK5WQy3DlUgaCZGx8RVXGgWmRrfekMjMFBcSQSzEGDqIMyBGwrRxGWF7S7EkqoWRpOYAED5jp5axVF7UIDoCQYiE7xGpMnVpG3nThUfgnCRevC7chkt8jrmvaQTy08OcV3to15/gONizbtrcAUwdiDz3/XSo8Q+OWU5cOhuty5L6mnetnj+PSkmjpXmeE+J+InUpZ8u8fxmtfCfGGIU/tsNI5m08n/ANrAfnXD+XH9d/4snchalWVwfj9nE6W27w3RgVcean89q1H2p9pssc5xh1bEZWYDIoMqwzIXDw7AnQaaaGT5VSth+0DW2ChVACgdzsyfmbQQe6NNYj1p+NWWv37cAdmrku0wwKaLAiZnUHwM71FjkNzIrkgMzLnzEmMoChzoCNekg9apFPi7zpiRlthrdzV3LCbdyIBVI+rKq7+NAsAK7sl9WfIFKtcUqqs2bvDUiPAwfys2YRS6/UFAYlTLEDJEGIEkRFRREtplREzNBIGgZmMkwoGupPqOVBLmExeaOUaGQQZBgwI19oqrw/ELcUO1y0+WRntOptuTIOgOjaARVBsPcUxcuF5uZyHPYlUVgQEKzmCkjpuNavvYUhXRgDmUhlUwwMxABjUc9eXSgLQaR8pnPlG4035TEDrv4TTXEGpVtQYOYECOZBI1rOtXtGS2t6T3SxEG2SSM/f0Mb89ADqKIyomQu8lZWSxU3LjSveCwpJjmImIpG0bYBAYMGB1GXWR1BG4qzhbJIOw1I72YHTwisvtuxRR3j3lSWI7pc5VG0ROURvqN6TWsU0Fb4taDMoRLgzRqQzZT05UaDiLmcMAxOTI+a66k3S4O2XLA7ubWsvD4gli4uOUPynKVmQTqdtlGrdfKj4XGXEtgXyV7Rso72cl+rQvdEddKgXftlVWlVBzAAZrh0hU18fwqp7RWzgcVeuMFIGT6gQQ2TUdY1g10iNAgVz/ArcZ2ndtCRBy9D5EtWulys/NlutHFjqbXs1OGqorTREeuLtpHE4cPvOzDukjRhB2361m4Sy1sQ7CTltW3C/tGVIgMp0P1NpHlWyhmgYq2w1AnlvESNTPLzGu1deLPXpz5cN+4yr2IFu7eTuM7DtFtGM7LCglAT58xEetLA426HKXLeYahbqZgsjVbZgzPXSOQo93DIjZ9FkjukawqkCDEz/rR7UKInN2klQF0O2gOsfLzrUzI4mwpJLgDRpYCBtBBIO2pMHT2odghrStaYZNMoQB8yDbL4ag7VYv4V1HcKkMpQhhm7zbMNdpbUGZHSpYSwLalJBIEAAAHmJMacp0AFAATiKOWQMrvaYA2x83aSIkE+s+WtVWtnOrNnNwdpbC5QQw7j92QCYga7SDVt7JLkkTplzd3ukgEuSQSdwIBI2rMxdxmZ1zPYclbYJbVgh0uKAYhliSNdp2igJ2HQqLmVrdy5lOS5q1tBOVmWdCNR0nrrW1dAW0zLkDgMyF5CzBIDgCQBtoCYNZ9jBIxJm9mUKrs3dF3LBnKsDWPm2PjRuGcSNw3JtMAGCFWBBzDRmOYQRqIy6R15ARxGMYm2lu/aDIA+IUKw7saqhkZBJkTyjzp5tIji2uZwoNxUKNdPLM2suwHjOtaJaBmK6kHS33yY0IYDwjTflyrNsgrcu3e1ZLZURa7KGgKkswjMzmGHrz0hGs/2VCMmUldogrDbsxbfNoJO8x1qucMWtiQcynMFY93ny8ucCKuJiILkocgWZ7v7aRuCJIgADXeYqFi6XBzlSNCCFy93kNzU5ZzHtWOFyctxTgS37wLM6qPmSFhuR1IJGwrSwPC7VoBUQKPAfnU8XxG32/ZgjMAWMdNKsZ9vGsnJncq14ccxi5h7Yq2bINVLDc6t2rlKHYz8fwnND2zkuLqjjQgj8x4V0bcV/8ADWi5yvcyiBOrx3lEDwoFlhQ7znurplIeCGyMpA8ZDHczp5V24o48t9M833YkN3p0KwUK2iORXWdRz9qV28tuSB3PrbV7hcxAChSSBP4Cq+FsXrKntb3a5WlWa2M3ZmZTu6NO2aOe1GtYkNcKnQQAysAsq4+kQZ6HX+VaGdMWbffVAEJKk9n3SImC8GNSDt1HKgYzBM91QXcKjBy8KEfQlMzKVIykAERqCvjFmxfV8+XKFRlGYMDJMaEEd1tR15cxVTEYtMofPcdMpzhtFdRrlZGiG32E6elIA4nBOMTcvF0GHVIdWtsWYggNLZo1idBqDWnhMGrLbNt1KLqOzYZCsGAInQT4Vi4TFCyljOE7QozLNzsrZtFu6qD6u6w0g8tprT7bJZm0qrDsxBhYTUtkAESNCAd4MnnRQsXbtxRCLBbukPLAMW1YgfTGYzPQeFPiv3bjMqMuUZmXu5xBGVWIDCSRv60DC4pbim8M4VgsBluI5bNGcI2qjlt19UvEUNo3LjRMozKS6aH5jpC77kaTFI0sPeulFDZpPzlQoyyogqrToN4B0PXatNL2UAQTpuUuE+uURWKQtu/a/admHVwigrlu3SJMzqWhSeW/OtmxdABkkanSAdOVMOE4x/dj5j9Kopuv3sP/ABClSqsUV0PCv3fv+Zq7h9jT0qxZ91t4/wCsXLdTtc6VKoUNZ3NHf5G9P0pUqrHtOTJ4ls/3D/ElCtbj/LH/AMrUqVbmL6s4L5W8krJb5sV9+z+S0qVBp8T/AHr/APDP/GKq/HX9yH3bP/VSpUUo1eD8/uWa2h83t+tKlRRAbP7y5979KR2/9UfwrSpUjU+Jfu18/wDqSqZ+X0FPSrLzdtfD/VwvDf8Aadz7h/Su8T6aVKuVaPq83y1O3t60qVJC7b5Vm/EP73Df5y/pSpVo4mfl6Gw+9n/K/UVnY35k/wAjFfpSpVojO1cP+6uf1/hrj/iL93jf8uz/ABLSpUjauI/uFv8AyTWtxf8Au7fdP60qVAoOK/ep/wAN/wDZaqh8NfuH+5c/M0qVAVn/ANn4DztfwGun5n+uQpUqYf/Z">
            <a:extLst>
              <a:ext uri="{FF2B5EF4-FFF2-40B4-BE49-F238E27FC236}">
                <a16:creationId xmlns:a16="http://schemas.microsoft.com/office/drawing/2014/main" id="{EC54FF0A-0EDB-49F7-84BE-8DF9C62710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sl-SI" alt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slov 1">
            <a:extLst>
              <a:ext uri="{FF2B5EF4-FFF2-40B4-BE49-F238E27FC236}">
                <a16:creationId xmlns:a16="http://schemas.microsoft.com/office/drawing/2014/main" id="{339A54C2-6D36-4051-993B-4464A0779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Toplota, dotik</a:t>
            </a:r>
          </a:p>
        </p:txBody>
      </p:sp>
      <p:sp>
        <p:nvSpPr>
          <p:cNvPr id="7171" name="Ograda vsebine 2">
            <a:extLst>
              <a:ext uri="{FF2B5EF4-FFF2-40B4-BE49-F238E27FC236}">
                <a16:creationId xmlns:a16="http://schemas.microsoft.com/office/drawing/2014/main" id="{A4F693A3-EE3C-4D32-8FD6-76618C487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341438"/>
            <a:ext cx="8229600" cy="1223962"/>
          </a:xfrm>
        </p:spPr>
        <p:txBody>
          <a:bodyPr/>
          <a:lstStyle/>
          <a:p>
            <a:r>
              <a:rPr lang="sl-SI" altLang="sl-SI">
                <a:solidFill>
                  <a:srgbClr val="FFFF00"/>
                </a:solidFill>
              </a:rPr>
              <a:t>DOTIK zaznajo prosti živčni končiči in več vrst preprosto zgrajenih </a:t>
            </a:r>
            <a:r>
              <a:rPr lang="sl-SI" altLang="sl-SI" b="1">
                <a:solidFill>
                  <a:srgbClr val="FFFF00"/>
                </a:solidFill>
              </a:rPr>
              <a:t>tipalnih telesc</a:t>
            </a:r>
            <a:r>
              <a:rPr lang="sl-SI" altLang="sl-SI">
                <a:solidFill>
                  <a:srgbClr val="FFFF00"/>
                </a:solidFill>
              </a:rPr>
              <a:t>.</a:t>
            </a:r>
          </a:p>
          <a:p>
            <a:endParaRPr lang="sl-SI" altLang="sl-SI"/>
          </a:p>
        </p:txBody>
      </p:sp>
      <p:pic>
        <p:nvPicPr>
          <p:cNvPr id="7172" name="Picture 2" descr="C:\Users\NEJC K\Desktop\DSC_0554.JPG">
            <a:extLst>
              <a:ext uri="{FF2B5EF4-FFF2-40B4-BE49-F238E27FC236}">
                <a16:creationId xmlns:a16="http://schemas.microsoft.com/office/drawing/2014/main" id="{F690BE4F-C5EC-469E-98A3-C6E443E4E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7045" y="2565400"/>
            <a:ext cx="7124700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PoljeZBesedilom 3">
            <a:extLst>
              <a:ext uri="{FF2B5EF4-FFF2-40B4-BE49-F238E27FC236}">
                <a16:creationId xmlns:a16="http://schemas.microsoft.com/office/drawing/2014/main" id="{47D26F80-FA97-41FD-BA7F-1616B69C7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3500438"/>
            <a:ext cx="334803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sl-SI" altLang="sl-SI" sz="3200">
                <a:solidFill>
                  <a:srgbClr val="002060"/>
                </a:solidFill>
              </a:rPr>
              <a:t>TOP</a:t>
            </a:r>
            <a:r>
              <a:rPr lang="sl-SI" altLang="sl-SI" sz="3200">
                <a:solidFill>
                  <a:srgbClr val="FF0000"/>
                </a:solidFill>
              </a:rPr>
              <a:t>LOTO</a:t>
            </a:r>
            <a:r>
              <a:rPr lang="sl-SI" altLang="sl-SI" sz="3200">
                <a:solidFill>
                  <a:srgbClr val="FFFFFF"/>
                </a:solidFill>
              </a:rPr>
              <a:t> zaznavajo </a:t>
            </a:r>
            <a:r>
              <a:rPr lang="sl-SI" altLang="sl-SI" sz="3200" b="1">
                <a:solidFill>
                  <a:srgbClr val="FFFFFF"/>
                </a:solidFill>
              </a:rPr>
              <a:t>prosti živčni končiči</a:t>
            </a:r>
            <a:r>
              <a:rPr lang="sl-SI" altLang="sl-SI" sz="3200">
                <a:solidFill>
                  <a:srgbClr val="FFFFFF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slov 1">
            <a:extLst>
              <a:ext uri="{FF2B5EF4-FFF2-40B4-BE49-F238E27FC236}">
                <a16:creationId xmlns:a16="http://schemas.microsoft.com/office/drawing/2014/main" id="{1A688171-ACF5-4479-9572-28B30F7EC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PRSTNI ODTIS</a:t>
            </a:r>
          </a:p>
        </p:txBody>
      </p:sp>
      <p:sp>
        <p:nvSpPr>
          <p:cNvPr id="8195" name="Ograda vsebine 2">
            <a:extLst>
              <a:ext uri="{FF2B5EF4-FFF2-40B4-BE49-F238E27FC236}">
                <a16:creationId xmlns:a16="http://schemas.microsoft.com/office/drawing/2014/main" id="{079A2F47-76E5-4BE3-912E-94AFF81E8E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Prstni odtis je odtis, ki ga naredi koža blazinice človeškega prsta. </a:t>
            </a:r>
          </a:p>
          <a:p>
            <a:r>
              <a:rPr lang="sl-SI" altLang="sl-SI"/>
              <a:t>Nikoli še niso našli dveh ljudi, ki bi imela identični prstni odtis, zato se prstni odtisi uporabljajo za dokazovanje istovetnosti osebe.</a:t>
            </a:r>
          </a:p>
        </p:txBody>
      </p:sp>
      <p:pic>
        <p:nvPicPr>
          <p:cNvPr id="8196" name="Picture 2">
            <a:extLst>
              <a:ext uri="{FF2B5EF4-FFF2-40B4-BE49-F238E27FC236}">
                <a16:creationId xmlns:a16="http://schemas.microsoft.com/office/drawing/2014/main" id="{9494CB00-7275-4610-9AA0-8AC6EF42D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438650"/>
            <a:ext cx="57531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NEJC K\Desktop\DSC_0556.JPG">
            <a:extLst>
              <a:ext uri="{FF2B5EF4-FFF2-40B4-BE49-F238E27FC236}">
                <a16:creationId xmlns:a16="http://schemas.microsoft.com/office/drawing/2014/main" id="{5CE1661E-7A9B-4843-A869-E80EFEE7D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6963" y="2940050"/>
            <a:ext cx="8280401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Naslov 1">
            <a:extLst>
              <a:ext uri="{FF2B5EF4-FFF2-40B4-BE49-F238E27FC236}">
                <a16:creationId xmlns:a16="http://schemas.microsoft.com/office/drawing/2014/main" id="{4DA2B457-9038-4C35-B288-A80AE229B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ŽLEZE LOJNICE/ZNOJNICE</a:t>
            </a:r>
          </a:p>
        </p:txBody>
      </p:sp>
      <p:sp>
        <p:nvSpPr>
          <p:cNvPr id="9220" name="Ograda vsebine 2">
            <a:extLst>
              <a:ext uri="{FF2B5EF4-FFF2-40B4-BE49-F238E27FC236}">
                <a16:creationId xmlns:a16="http://schemas.microsoft.com/office/drawing/2014/main" id="{D5EC8022-4C62-4F12-899B-11D78A939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252538"/>
          </a:xfrm>
        </p:spPr>
        <p:txBody>
          <a:bodyPr/>
          <a:lstStyle/>
          <a:p>
            <a:r>
              <a:rPr lang="sl-SI" altLang="sl-SI"/>
              <a:t>Žleze lojnice so grozdaste oblike in se izlivajo v lasni mešiček.</a:t>
            </a:r>
          </a:p>
          <a:p>
            <a:endParaRPr lang="sl-SI" altLang="sl-SI"/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833AC45C-9BCE-4109-B55D-0E34F10AE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2133600"/>
            <a:ext cx="3671887" cy="1076325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3200"/>
              <a:t>Izločki lojnic dajejo povrhnici prožnost.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08FF2E3A-C30A-43AA-996D-A0A81CDB38B9}"/>
              </a:ext>
            </a:extLst>
          </p:cNvPr>
          <p:cNvSpPr txBox="1"/>
          <p:nvPr/>
        </p:nvSpPr>
        <p:spPr>
          <a:xfrm>
            <a:off x="4913313" y="3209925"/>
            <a:ext cx="3744912" cy="3786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sz="2400" dirty="0">
                <a:latin typeface="+mn-lt"/>
                <a:cs typeface="+mn-cs"/>
              </a:rPr>
              <a:t>Žleze znojnice  so zgrajene iz dolgih cevk, zvitih v klobčiče.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24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sz="2400" dirty="0">
                <a:latin typeface="+mn-lt"/>
                <a:cs typeface="+mn-cs"/>
              </a:rPr>
              <a:t>Poznamo: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2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400" dirty="0">
                <a:latin typeface="+mn-lt"/>
                <a:cs typeface="+mn-cs"/>
              </a:rPr>
              <a:t>-tiste, ki se izlivajo v lasni mešiček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400" dirty="0">
                <a:latin typeface="+mn-lt"/>
                <a:cs typeface="+mn-cs"/>
              </a:rPr>
              <a:t>-tiste , ki imajo svoje lastno izvodilo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slov 1">
            <a:extLst>
              <a:ext uri="{FF2B5EF4-FFF2-40B4-BE49-F238E27FC236}">
                <a16:creationId xmlns:a16="http://schemas.microsoft.com/office/drawing/2014/main" id="{5F85F48B-E6EA-45BA-8973-A5B4EA367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852738"/>
            <a:ext cx="8229600" cy="1143000"/>
          </a:xfrm>
        </p:spPr>
        <p:txBody>
          <a:bodyPr/>
          <a:lstStyle/>
          <a:p>
            <a:r>
              <a:rPr lang="sl-SI" altLang="sl-SI" sz="6000"/>
              <a:t>KOŽNE TVORBE</a:t>
            </a:r>
          </a:p>
        </p:txBody>
      </p:sp>
      <p:pic>
        <p:nvPicPr>
          <p:cNvPr id="1026" name="Picture 2" descr="https://encrypted-tbn1.gstatic.com/images?q=tbn:ANd9GcRIDl-Uqf6cL5U6jO3vWJ9sYalSkhCUtwy0A6bGrZiQrKSw3er1pU3bA2M">
            <a:extLst>
              <a:ext uri="{FF2B5EF4-FFF2-40B4-BE49-F238E27FC236}">
                <a16:creationId xmlns:a16="http://schemas.microsoft.com/office/drawing/2014/main" id="{30E55C1C-E7F6-4CE2-A9BF-EF0FD66A0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12" y="621546"/>
            <a:ext cx="2684668" cy="18730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1199F2BE-43E2-4220-927B-02D6FBCBD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077072"/>
            <a:ext cx="3810000" cy="2381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376</Words>
  <Application>Microsoft Office PowerPoint</Application>
  <PresentationFormat>Diaprojekcija na zaslonu (4:3)</PresentationFormat>
  <Paragraphs>82</Paragraphs>
  <Slides>13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Officeova tema</vt:lpstr>
      <vt:lpstr>KOŽA                     N. Pratnekar</vt:lpstr>
      <vt:lpstr>Kaj je KOŽA ?</vt:lpstr>
      <vt:lpstr>ZGRADBA KOŽE (dopolni!!!)</vt:lpstr>
      <vt:lpstr>Naloge kože</vt:lpstr>
      <vt:lpstr>BARVA KOŽE</vt:lpstr>
      <vt:lpstr>Toplota, dotik</vt:lpstr>
      <vt:lpstr>PRSTNI ODTIS</vt:lpstr>
      <vt:lpstr>ŽLEZE LOJNICE/ZNOJNICE</vt:lpstr>
      <vt:lpstr>KOŽNE TVORBE</vt:lpstr>
      <vt:lpstr>NOHTI</vt:lpstr>
      <vt:lpstr>Prerez lasu, dlake</vt:lpstr>
      <vt:lpstr>KAJ SMO SI  ZAPOMNILI???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2019-05-30T09:31:10Z</dcterms:created>
  <dcterms:modified xsi:type="dcterms:W3CDTF">2020-05-23T07:34:48Z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