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6"/>
    <a:srgbClr val="828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5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222" y="2726079"/>
            <a:ext cx="8312727" cy="2387600"/>
          </a:xfrm>
        </p:spPr>
        <p:txBody>
          <a:bodyPr anchor="b"/>
          <a:lstStyle>
            <a:lvl1pPr algn="l">
              <a:defRPr sz="6000" baseline="0">
                <a:solidFill>
                  <a:srgbClr val="007DC6"/>
                </a:solidFill>
                <a:latin typeface="+mn-lt"/>
              </a:defRPr>
            </a:lvl1pPr>
          </a:lstStyle>
          <a:p>
            <a:r>
              <a:rPr lang="sl-SI" dirty="0"/>
              <a:t>Naslov predstavitve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4222" y="5205754"/>
            <a:ext cx="8312727" cy="85742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283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Avtor</a:t>
            </a:r>
          </a:p>
        </p:txBody>
      </p:sp>
    </p:spTree>
    <p:extLst>
      <p:ext uri="{BB962C8B-B14F-4D97-AF65-F5344CB8AC3E}">
        <p14:creationId xmlns:p14="http://schemas.microsoft.com/office/powerpoint/2010/main" val="289675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7DC6"/>
                </a:solidFill>
                <a:latin typeface="+mn-lt"/>
              </a:defRPr>
            </a:lvl1pPr>
          </a:lstStyle>
          <a:p>
            <a:r>
              <a:rPr lang="sl-SI" dirty="0"/>
              <a:t>Naslov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058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DC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0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0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95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89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EB58-11E9-4A49-8F87-0C981815D5B5}" type="datetimeFigureOut">
              <a:rPr lang="sl-SI" smtClean="0"/>
              <a:t>8. 05. 2024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7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222" y="2726079"/>
            <a:ext cx="8721664" cy="2387600"/>
          </a:xfrm>
        </p:spPr>
        <p:txBody>
          <a:bodyPr>
            <a:normAutofit fontScale="90000"/>
          </a:bodyPr>
          <a:lstStyle/>
          <a:p>
            <a:r>
              <a:rPr lang="sl-SI" dirty="0"/>
              <a:t>Osnovna dejstva o </a:t>
            </a:r>
            <a:br>
              <a:rPr lang="sl-SI" dirty="0"/>
            </a:br>
            <a:r>
              <a:rPr lang="sl-SI" dirty="0">
                <a:solidFill>
                  <a:schemeClr val="accent2"/>
                </a:solidFill>
              </a:rPr>
              <a:t>UV sevanju</a:t>
            </a:r>
            <a:r>
              <a:rPr lang="sl-SI" dirty="0"/>
              <a:t>, </a:t>
            </a:r>
            <a:r>
              <a:rPr lang="sl-SI" dirty="0">
                <a:solidFill>
                  <a:schemeClr val="accent2"/>
                </a:solidFill>
              </a:rPr>
              <a:t>vplivih na zdravje </a:t>
            </a:r>
            <a:r>
              <a:rPr lang="sl-SI" dirty="0"/>
              <a:t>in </a:t>
            </a:r>
            <a:r>
              <a:rPr lang="sl-SI" dirty="0">
                <a:solidFill>
                  <a:schemeClr val="accent2"/>
                </a:solidFill>
              </a:rPr>
              <a:t>možnosti zaščite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dirty="0"/>
              <a:t>Člani skupine za izvedbo programa Varno s soncem:</a:t>
            </a:r>
          </a:p>
          <a:p>
            <a:r>
              <a:rPr lang="sl-SI" dirty="0"/>
              <a:t>                     Simona Uršič, Maja Martinčič, Nataša </a:t>
            </a:r>
            <a:r>
              <a:rPr lang="sl-SI" dirty="0" err="1"/>
              <a:t>Šimac</a:t>
            </a:r>
            <a:r>
              <a:rPr lang="sl-SI" dirty="0"/>
              <a:t>, </a:t>
            </a:r>
            <a:r>
              <a:rPr lang="sl-SI" dirty="0" err="1"/>
              <a:t>Vladimira</a:t>
            </a:r>
            <a:r>
              <a:rPr lang="sl-SI" dirty="0"/>
              <a:t> Lampič in Dejan Bahč</a:t>
            </a:r>
          </a:p>
          <a:p>
            <a:r>
              <a:rPr lang="sl-SI" dirty="0"/>
              <a:t>                                                                                      Ljubljana, 2024</a:t>
            </a:r>
          </a:p>
          <a:p>
            <a:endParaRPr lang="sl-SI" dirty="0"/>
          </a:p>
        </p:txBody>
      </p:sp>
      <p:pic>
        <p:nvPicPr>
          <p:cNvPr id="1026" name="Picture 2" descr="varno s soncem_page-0001">
            <a:extLst>
              <a:ext uri="{FF2B5EF4-FFF2-40B4-BE49-F238E27FC236}">
                <a16:creationId xmlns:a16="http://schemas.microsoft.com/office/drawing/2014/main" id="{483272FE-A0D8-6D96-8B34-93979D6C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80" y="942700"/>
            <a:ext cx="7051040" cy="153048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00004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EEC24-0D4D-1D10-C1D3-739A1418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SONCE IN ZDRAVJE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66E902DC-89F5-D552-90DE-66B747641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4217"/>
            <a:ext cx="5172075" cy="914400"/>
          </a:xfr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470D08F-D381-0EC1-54A1-5E455AC0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3115945"/>
            <a:ext cx="7581900" cy="188595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4FDFEA1-F578-ED29-8533-7AC6FBAAE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25" y="2521267"/>
            <a:ext cx="7591425" cy="370522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8C0F95CA-951D-1CF3-35CF-305B72AD5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2521267"/>
            <a:ext cx="7629525" cy="387667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E273D24E-12EB-26E2-0E98-CB082C768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">
            <a:off x="349021" y="3043620"/>
            <a:ext cx="11322508" cy="12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</a:t>
            </a:r>
            <a:r>
              <a:rPr lang="pt-BR" dirty="0"/>
              <a:t>SOLARIJ -</a:t>
            </a:r>
            <a:r>
              <a:rPr lang="sl-SI" dirty="0"/>
              <a:t> </a:t>
            </a:r>
            <a:r>
              <a:rPr lang="pt-BR" dirty="0"/>
              <a:t>UMETNI VIR UV SEVANJA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je solarij?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Vplivi na </a:t>
            </a:r>
          </a:p>
          <a:p>
            <a:pPr marL="0" indent="0">
              <a:buNone/>
            </a:pPr>
            <a:r>
              <a:rPr lang="sl-SI" dirty="0"/>
              <a:t>   zdravje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A87F9DD-A45A-CE1B-7C5F-65F8E075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329" y="1690688"/>
            <a:ext cx="5966460" cy="144959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AB0340F-39F8-9364-7352-257C0BB2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70" y="3414706"/>
            <a:ext cx="3028059" cy="31889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6BF518F-3A29-501E-A43C-5B2EEEEBE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044" y="3414706"/>
            <a:ext cx="3092335" cy="31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4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</a:t>
            </a:r>
            <a:r>
              <a:rPr lang="pt-BR" dirty="0"/>
              <a:t>SOLARIJ -</a:t>
            </a:r>
            <a:r>
              <a:rPr lang="sl-SI" dirty="0"/>
              <a:t> </a:t>
            </a:r>
            <a:r>
              <a:rPr lang="pt-BR" dirty="0"/>
              <a:t>UMETNI VIR UV SEVANJA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60280" cy="4099440"/>
          </a:xfrm>
        </p:spPr>
        <p:txBody>
          <a:bodyPr/>
          <a:lstStyle/>
          <a:p>
            <a:r>
              <a:rPr lang="sl-SI" dirty="0"/>
              <a:t>Zakonodaja</a:t>
            </a:r>
          </a:p>
          <a:p>
            <a:pPr marL="0" indent="0">
              <a:buNone/>
            </a:pPr>
            <a:r>
              <a:rPr lang="sl-SI" dirty="0"/>
              <a:t>V Sloveniji je uporaba solarijev mladoletnim osebam odsvetovana.</a:t>
            </a:r>
          </a:p>
          <a:p>
            <a:pPr marL="0" indent="0">
              <a:buNone/>
            </a:pPr>
            <a:r>
              <a:rPr lang="sl-SI" dirty="0"/>
              <a:t>V mnogih državah v Evropi in ZDA je uporaba solarijev mladoletnim osebam prepovedana. </a:t>
            </a:r>
          </a:p>
          <a:p>
            <a:pPr marL="0" indent="0">
              <a:buNone/>
            </a:pPr>
            <a:r>
              <a:rPr lang="sl-SI" dirty="0"/>
              <a:t>Uporaba solarijev je v Braziliji in Avstraliji prepovedana, ne glede na starost.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FE6EBC7-6D0D-940C-BD95-2707EDD8D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63" y="2287271"/>
            <a:ext cx="985772" cy="70707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3624631-B552-07EE-8E5F-E23E8D710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393" y="3424238"/>
            <a:ext cx="925712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</a:t>
            </a:r>
            <a:r>
              <a:rPr lang="pt-BR" dirty="0"/>
              <a:t>SOLARIJ -</a:t>
            </a:r>
            <a:r>
              <a:rPr lang="sl-SI" dirty="0"/>
              <a:t> </a:t>
            </a:r>
            <a:r>
              <a:rPr lang="pt-BR" dirty="0"/>
              <a:t>UMETNI VIR UV SEVANJA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60280" cy="4099440"/>
          </a:xfrm>
        </p:spPr>
        <p:txBody>
          <a:bodyPr/>
          <a:lstStyle/>
          <a:p>
            <a:pPr algn="l"/>
            <a:r>
              <a:rPr lang="sl-SI" dirty="0"/>
              <a:t>Svetovna zdravstvena organizacija priporoča, da nobena oseba, mlajša od 18 let ne uporablja solarijev.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8386A15-0593-4B6F-044B-893F5B21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20" y="3238817"/>
            <a:ext cx="80010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 </a:t>
            </a:r>
            <a:r>
              <a:rPr lang="pt-BR" dirty="0"/>
              <a:t>KAKO SE ZAŠČITIMO PRED</a:t>
            </a:r>
            <a:r>
              <a:rPr lang="sl-SI" dirty="0"/>
              <a:t> </a:t>
            </a:r>
            <a:r>
              <a:rPr lang="pt-BR" dirty="0"/>
              <a:t>UV SEVANJEM?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29000" cy="4099440"/>
          </a:xfrm>
        </p:spPr>
        <p:txBody>
          <a:bodyPr/>
          <a:lstStyle/>
          <a:p>
            <a:pPr algn="l"/>
            <a:r>
              <a:rPr lang="sl-SI" sz="2400" dirty="0"/>
              <a:t>Prekomerno izpostavljanje UV sevanju povzroča škodljive učinke na kožo, oči in imunski sistem. </a:t>
            </a:r>
          </a:p>
          <a:p>
            <a:pPr algn="l"/>
            <a:r>
              <a:rPr lang="sl-SI" sz="2400" dirty="0"/>
              <a:t>S samozaščitnim ravnanjem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sl-SI" sz="2400" dirty="0"/>
              <a:t>njihov pojav učinkovito zmanjšamo ali preprečimo.</a:t>
            </a:r>
          </a:p>
          <a:p>
            <a:pPr algn="l"/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CF36402-4EBB-441B-3C75-374A8542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70" y="5401310"/>
            <a:ext cx="952500" cy="3429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4A34C25-990A-7E7A-2ECD-EADCE17B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895944"/>
            <a:ext cx="6664960" cy="42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935"/>
            <a:ext cx="3235960" cy="1325563"/>
          </a:xfrm>
        </p:spPr>
        <p:txBody>
          <a:bodyPr>
            <a:normAutofit fontScale="90000"/>
          </a:bodyPr>
          <a:lstStyle/>
          <a:p>
            <a:r>
              <a:rPr lang="sl-SI" dirty="0"/>
              <a:t>6. </a:t>
            </a:r>
            <a:r>
              <a:rPr lang="pt-BR" dirty="0"/>
              <a:t>KAKO SE ZAŠČITIMO PRED</a:t>
            </a:r>
            <a:r>
              <a:rPr lang="sl-SI" dirty="0"/>
              <a:t> </a:t>
            </a:r>
            <a:r>
              <a:rPr lang="pt-BR" dirty="0"/>
              <a:t>UV SEVANJEM?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29000" cy="4099440"/>
          </a:xfrm>
        </p:spPr>
        <p:txBody>
          <a:bodyPr>
            <a:normAutofit fontScale="92500"/>
          </a:bodyPr>
          <a:lstStyle/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marL="0" indent="0" algn="l">
              <a:buNone/>
            </a:pPr>
            <a:r>
              <a:rPr lang="sl-SI" dirty="0"/>
              <a:t>R</a:t>
            </a:r>
            <a:r>
              <a:rPr lang="sl-SI" sz="2600" dirty="0"/>
              <a:t>edno izvajanje ukrepov za zaščito pred UV sevanjem naj postane del našega vsakdana.</a:t>
            </a:r>
          </a:p>
          <a:p>
            <a:pPr marL="0" indent="0" algn="l">
              <a:buNone/>
            </a:pPr>
            <a:r>
              <a:rPr lang="sl-SI" sz="2600" dirty="0"/>
              <a:t>Starši, vzgojitelji in učitelji bodimo zgled otrokom.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9D7C5A-4092-7BA7-D01B-4E8EC6BD9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440" y="169862"/>
            <a:ext cx="6017655" cy="6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0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E68B0-555A-0F96-C130-52785B83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 ZAŠČITA PRED UV SEVANJEM </a:t>
            </a:r>
            <a:br>
              <a:rPr lang="sl-SI" dirty="0"/>
            </a:br>
            <a:r>
              <a:rPr lang="sl-SI" dirty="0"/>
              <a:t>    - UMIK V SENCO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386DACA-4A41-1F42-1693-2F36612E8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476" y="1825625"/>
            <a:ext cx="10055047" cy="4098925"/>
          </a:xfrm>
        </p:spPr>
      </p:pic>
    </p:spTree>
    <p:extLst>
      <p:ext uri="{BB962C8B-B14F-4D97-AF65-F5344CB8AC3E}">
        <p14:creationId xmlns:p14="http://schemas.microsoft.com/office/powerpoint/2010/main" val="18638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E68B0-555A-0F96-C130-52785B83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8. ZAŠČITA PRED UV SEVANJEM </a:t>
            </a:r>
            <a:br>
              <a:rPr lang="sl-SI" dirty="0"/>
            </a:br>
            <a:r>
              <a:rPr lang="sl-SI" dirty="0"/>
              <a:t>    - OBLAČILA IN POKRIVALO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9579896-3052-3D7B-1319-7B837DD1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2FB5D75-119A-A564-F644-2A2024492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91609" cy="46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E68B0-555A-0F96-C130-52785B83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9. ZAŠČITA OČI PRED UV SEVANJEM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E645E19-C21B-A79A-15BB-D590FDE4B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839" y="1574362"/>
            <a:ext cx="4389121" cy="5020840"/>
          </a:xfrm>
        </p:spPr>
      </p:pic>
    </p:spTree>
    <p:extLst>
      <p:ext uri="{BB962C8B-B14F-4D97-AF65-F5344CB8AC3E}">
        <p14:creationId xmlns:p14="http://schemas.microsoft.com/office/powerpoint/2010/main" val="81098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194DC-7232-469F-0F85-8FC14393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9. ZAŠČITA OČI PRED UV SEVANJEM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2A30FC-487A-CB1E-A76F-EBD2BEB6B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32909" cy="4099440"/>
          </a:xfrm>
        </p:spPr>
        <p:txBody>
          <a:bodyPr/>
          <a:lstStyle/>
          <a:p>
            <a:r>
              <a:rPr lang="sl-SI" dirty="0"/>
              <a:t>Izberimo ustrezna sončna očala in pokrivalo ter jih uporabljajmo skladno s priporočili.</a:t>
            </a:r>
          </a:p>
        </p:txBody>
      </p:sp>
      <p:pic>
        <p:nvPicPr>
          <p:cNvPr id="4" name="Označba mesta vsebine 10">
            <a:extLst>
              <a:ext uri="{FF2B5EF4-FFF2-40B4-BE49-F238E27FC236}">
                <a16:creationId xmlns:a16="http://schemas.microsoft.com/office/drawing/2014/main" id="{F829709A-35D6-8698-2471-228AF87D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196" y="1381488"/>
            <a:ext cx="5343708" cy="49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8B3E7-528B-4691-8436-6C5C35EB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/>
                </a:solidFill>
              </a:rPr>
              <a:t>UV in zdravje – v opisih in slikah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1E8721-BD7C-43AD-9B9F-3EFEB1B7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49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sl-SI" dirty="0"/>
              <a:t>Kožni rak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Dejavniki tveganja za pojav kožnega raka, zlasti kožnega melanoma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UV sevanje – kje in kako smo mu izpostavljeni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Sonce in zdravje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Solarij – umetni vir UV sevanja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Kako se zaščitimo pred UV sevanjem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Zaščita pred UV sevanjem – umik v senco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Zaščita pred UV sevanjem – oblačila in pokrivalo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Zaščita oči pred UV sevanjem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Kemični pripravki za zaščito pred UV sevanjem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Vitamin D – sončni vitamin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Odnos mladih do zagorelosti in obiskovanja solarija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0339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8D138-6696-E02A-4E03-CB9F93C8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10. KEMIČNI PRIPRAVKI ZA ZAŠČITO PRED</a:t>
            </a:r>
            <a:br>
              <a:rPr lang="sl-SI" dirty="0"/>
            </a:br>
            <a:r>
              <a:rPr lang="sl-SI" dirty="0"/>
              <a:t>UV SEVANJEM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9AB15CD-F49E-3D46-56F7-965976E92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412" y="2279650"/>
            <a:ext cx="5591175" cy="3190875"/>
          </a:xfrm>
        </p:spPr>
      </p:pic>
    </p:spTree>
    <p:extLst>
      <p:ext uri="{BB962C8B-B14F-4D97-AF65-F5344CB8AC3E}">
        <p14:creationId xmlns:p14="http://schemas.microsoft.com/office/powerpoint/2010/main" val="206588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8D138-6696-E02A-4E03-CB9F93C8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10. KEMIČNI PRIPRAVKI ZA ZAŠČITO PRED</a:t>
            </a:r>
            <a:br>
              <a:rPr lang="sl-SI" dirty="0"/>
            </a:br>
            <a:r>
              <a:rPr lang="sl-SI" dirty="0"/>
              <a:t>UV SEVANJEM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7F1CE94-2F3B-A00E-01E0-77D929337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08661" cy="409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Kemični pripravki za zaščito pred UV sevanjem niso namenjeni podaljševanju časa preživetega na soncu.</a:t>
            </a:r>
          </a:p>
          <a:p>
            <a:pPr marL="0" indent="0">
              <a:buNone/>
            </a:pPr>
            <a:r>
              <a:rPr lang="sl-SI" sz="2400" dirty="0"/>
              <a:t>Izberimo ustrezne in jih   pravilno uporabljajmo.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AF24A35-55E8-5155-DBF2-7273773D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79" y="1112347"/>
            <a:ext cx="4483355" cy="55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05B16-C753-6268-96ED-4E7D22DF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11. VITAMIN D - SONČNI VITAMIN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FE0C2C2F-6349-F904-C4D7-02FA2CEC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2AAB6C2-A1BC-EF8E-E42F-54B9EA282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809750"/>
            <a:ext cx="85439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8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05B16-C753-6268-96ED-4E7D22DF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11. VITAMIN D - SONČNI VITAMIN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CEA8A39-86BE-D1A0-BEAF-40CBE923F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669" y="1512603"/>
            <a:ext cx="5562042" cy="4411947"/>
          </a:xfrm>
        </p:spPr>
      </p:pic>
    </p:spTree>
    <p:extLst>
      <p:ext uri="{BB962C8B-B14F-4D97-AF65-F5344CB8AC3E}">
        <p14:creationId xmlns:p14="http://schemas.microsoft.com/office/powerpoint/2010/main" val="378824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05B16-C753-6268-96ED-4E7D22DF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11. VITAMIN D - SONČNI VITAMIN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088E8F9D-7734-D04A-C42C-439B65C3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75857" cy="409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Redno skrbimo za zaščito pred UV sevanjem! </a:t>
            </a:r>
          </a:p>
          <a:p>
            <a:pPr marL="0" indent="0">
              <a:buNone/>
            </a:pPr>
            <a:r>
              <a:rPr lang="sl-SI" sz="2400" dirty="0"/>
              <a:t>Čas izpostavljenosti soncu, ki zadostuje za tvorbo vitamina D je, kot povzema SZO, zelo kratek.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51D3D4E-0E5F-C31A-1A3F-3379D9C9B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18" y="1452515"/>
            <a:ext cx="5922032" cy="49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2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00E34-F30D-67D2-6291-9DDEA0F2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12. ODNOS MLADIH DO ZAGORELOSTI IN</a:t>
            </a:r>
            <a:br>
              <a:rPr lang="sl-SI" dirty="0"/>
            </a:br>
            <a:r>
              <a:rPr lang="sl-SI" dirty="0"/>
              <a:t>OBISKOVANJA SOLARIJA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9AED8B-79E8-F219-E3CE-FE48910D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Anketa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70C9691-8EC0-C3AC-02A8-C234254B3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2" y="1971675"/>
            <a:ext cx="60102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7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00E34-F30D-67D2-6291-9DDEA0F2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12. ODNOS MLADIH DO ZAGORELOSTI IN</a:t>
            </a:r>
            <a:br>
              <a:rPr lang="sl-SI" dirty="0"/>
            </a:br>
            <a:r>
              <a:rPr lang="sl-SI" dirty="0"/>
              <a:t>OBISKOVANJA SOLARIJA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9AED8B-79E8-F219-E3CE-FE48910D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Ključne ugotovitve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95FA457-B715-D55C-6FE8-1D6F1BA0F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96" y="2291850"/>
            <a:ext cx="2657475" cy="21621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F4107B0-79D4-4E34-6506-11CCA3901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067" y="2310899"/>
            <a:ext cx="2657475" cy="212407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1028455-942B-39B6-FDB9-D692A1CE5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934" y="2291850"/>
            <a:ext cx="2581275" cy="21336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167CEBA-C4E2-8FDE-513F-4BA3CD4A1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264" y="4574610"/>
            <a:ext cx="2676525" cy="210502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C9DB70F-EFB1-7CAE-186A-AE99FD0FB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050" y="4536509"/>
            <a:ext cx="2600325" cy="218122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87AC2D3-329C-557F-8118-535466561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900000">
            <a:off x="125135" y="3185067"/>
            <a:ext cx="11712602" cy="12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355C6-FE4D-C1EC-68F7-9C49933F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A676A5-1DFC-81FF-58F1-66FB4A390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614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1. KOŽNI RAK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63AD7BB2-2B2A-C2E3-D603-CE02E298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54178C-8CAA-C016-05F2-34A9B5E5D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816" y="365125"/>
            <a:ext cx="5602288" cy="62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5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1. KOŽNI RAK</a:t>
            </a: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49BF1825-7DC7-0162-08A4-989F77DE1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222" y="2561273"/>
            <a:ext cx="2395018" cy="2072006"/>
          </a:xfr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67B8D7D-AAFB-37D3-8489-CDCE9235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713" y="2576160"/>
            <a:ext cx="2292600" cy="207200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2B1F247-3CD5-86BC-5BA1-33F13DA87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256" y="2552526"/>
            <a:ext cx="2355626" cy="209564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B4339D4-03DB-431B-7129-89611D337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109" y="2576160"/>
            <a:ext cx="2379260" cy="207200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BC6EA0D-19E8-52FE-2C5A-B3BA01545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512" y="4859673"/>
            <a:ext cx="8027756" cy="1049882"/>
          </a:xfrm>
          <a:prstGeom prst="rect">
            <a:avLst/>
          </a:prstGeom>
        </p:spPr>
      </p:pic>
      <p:sp>
        <p:nvSpPr>
          <p:cNvPr id="19" name="Označba mesta vsebine 2">
            <a:extLst>
              <a:ext uri="{FF2B5EF4-FFF2-40B4-BE49-F238E27FC236}">
                <a16:creationId xmlns:a16="http://schemas.microsoft.com/office/drawing/2014/main" id="{CEAC461D-BCBB-102F-0880-7EC898BEF903}"/>
              </a:ext>
            </a:extLst>
          </p:cNvPr>
          <p:cNvSpPr txBox="1">
            <a:spLocks/>
          </p:cNvSpPr>
          <p:nvPr/>
        </p:nvSpPr>
        <p:spPr>
          <a:xfrm>
            <a:off x="838200" y="1799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/>
              <a:t>Dejstva</a:t>
            </a:r>
          </a:p>
        </p:txBody>
      </p:sp>
    </p:spTree>
    <p:extLst>
      <p:ext uri="{BB962C8B-B14F-4D97-AF65-F5344CB8AC3E}">
        <p14:creationId xmlns:p14="http://schemas.microsoft.com/office/powerpoint/2010/main" val="16812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EE2A5A-D93D-8F03-1499-EE0E4675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 DEJAVNIKI TVEGANJA ZA POJAV KOŽNEGA RAKA, ZLASTI KOŽNEGA MELANOMA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0920E7F-A82B-9F0F-2D08-EBB676EE3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26" y="1928859"/>
            <a:ext cx="4307787" cy="4098925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8DF602B-5A7B-530C-389B-2BD4FF94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0" y="1906905"/>
            <a:ext cx="4307787" cy="41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9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94CD8-A0D3-038A-E1FC-7657FC3B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3. UV SEVANJE - KJE IN KAKO SMO MU</a:t>
            </a:r>
            <a:br>
              <a:rPr lang="sl-SI" dirty="0"/>
            </a:br>
            <a:r>
              <a:rPr lang="sl-SI" dirty="0"/>
              <a:t>IZPOSTAVLJENI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E79D64-BAD0-EE24-5612-089E8BC2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82FC836-5DC2-6C61-50D6-349B95682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40" y="2013546"/>
            <a:ext cx="6891338" cy="34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94CD8-A0D3-038A-E1FC-7657FC3B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3. UV SEVANJE - KJE IN KAKO SMO MU</a:t>
            </a:r>
            <a:br>
              <a:rPr lang="sl-SI" dirty="0"/>
            </a:br>
            <a:r>
              <a:rPr lang="sl-SI" dirty="0"/>
              <a:t>IZPOSTAVLJENI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E79D64-BAD0-EE24-5612-089E8BC2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15160" cy="409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M</a:t>
            </a:r>
            <a:r>
              <a:rPr lang="nn-NO" sz="2400" dirty="0"/>
              <a:t>oč </a:t>
            </a:r>
            <a:r>
              <a:rPr lang="sl-SI" sz="2400" dirty="0"/>
              <a:t>UV</a:t>
            </a:r>
            <a:r>
              <a:rPr lang="nn-NO" sz="2400" dirty="0"/>
              <a:t> sončnega sevanja se spreminja tako med letom</a:t>
            </a:r>
            <a:r>
              <a:rPr lang="sl-SI" sz="2400" dirty="0"/>
              <a:t> </a:t>
            </a:r>
            <a:r>
              <a:rPr lang="nn-NO" sz="2400" dirty="0"/>
              <a:t>kot tudi tekom</a:t>
            </a:r>
            <a:r>
              <a:rPr lang="sl-SI" sz="2400" dirty="0"/>
              <a:t> </a:t>
            </a:r>
            <a:r>
              <a:rPr lang="nn-NO" sz="2400" dirty="0"/>
              <a:t>dneva</a:t>
            </a:r>
            <a:r>
              <a:rPr lang="sl-SI" sz="2400" dirty="0"/>
              <a:t>. </a:t>
            </a:r>
          </a:p>
          <a:p>
            <a:pPr marL="0" indent="0">
              <a:buNone/>
            </a:pPr>
            <a:r>
              <a:rPr lang="sl-SI" sz="2400" dirty="0"/>
              <a:t>N</a:t>
            </a:r>
            <a:r>
              <a:rPr lang="nn-NO" sz="2400" dirty="0"/>
              <a:t>anjo vplivajo:</a:t>
            </a:r>
            <a:endParaRPr lang="sl-SI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CA61EDB-885E-7412-5191-9BF068F4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1" y="2128455"/>
            <a:ext cx="2361304" cy="184440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187D81D-1CCA-1F4E-9E9C-2A0FD7252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718" y="2062415"/>
            <a:ext cx="2471179" cy="193987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D2C84D6-2D6E-1EFA-B51B-1ABB7EFCD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070" y="2029081"/>
            <a:ext cx="2471181" cy="19732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3C3E4AF-B862-9FC1-D4EA-8C0C80A99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241" y="4138492"/>
            <a:ext cx="2391774" cy="184440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C3DBC16-16B1-1051-D929-708690FAD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320" y="4136048"/>
            <a:ext cx="2471180" cy="188366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2AB3018-EF32-7CB4-2A5F-898CD70E0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070" y="4109683"/>
            <a:ext cx="2471181" cy="18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7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94CD8-A0D3-038A-E1FC-7657FC3B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3. UV SEVANJE - KJE IN KAKO SMO MU</a:t>
            </a:r>
            <a:br>
              <a:rPr lang="sl-SI" dirty="0"/>
            </a:br>
            <a:r>
              <a:rPr lang="sl-SI" dirty="0"/>
              <a:t>IZPOSTAVLJENI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D4F546C-178E-CD91-4C66-583206DE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9472"/>
            <a:ext cx="8134350" cy="140017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63B43AF-C952-36D0-EA8C-E395A6D35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68431"/>
            <a:ext cx="81819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EEC24-0D4D-1D10-C1D3-739A1418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SONCE IN ZDRAVJE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F61C129D-5E06-6539-CBB9-E28A30A55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099" y="2545551"/>
            <a:ext cx="7103802" cy="3681900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4A548FC-30B1-DE3C-45FB-CA2F2CE0B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6"/>
            <a:ext cx="3662680" cy="6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0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Širokozaslonsko</PresentationFormat>
  <Paragraphs>71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Osnovna dejstva o  UV sevanju, vplivih na zdravje in možnosti zaščite </vt:lpstr>
      <vt:lpstr>UV in zdravje – v opisih in slikah</vt:lpstr>
      <vt:lpstr>1. KOŽNI RAK</vt:lpstr>
      <vt:lpstr>1. KOŽNI RAK</vt:lpstr>
      <vt:lpstr>2. DEJAVNIKI TVEGANJA ZA POJAV KOŽNEGA RAKA, ZLASTI KOŽNEGA MELANOMA</vt:lpstr>
      <vt:lpstr>3. UV SEVANJE - KJE IN KAKO SMO MU IZPOSTAVLJENI</vt:lpstr>
      <vt:lpstr>3. UV SEVANJE - KJE IN KAKO SMO MU IZPOSTAVLJENI</vt:lpstr>
      <vt:lpstr>3. UV SEVANJE - KJE IN KAKO SMO MU IZPOSTAVLJENI</vt:lpstr>
      <vt:lpstr>4. SONCE IN ZDRAVJE</vt:lpstr>
      <vt:lpstr>4. SONCE IN ZDRAVJE</vt:lpstr>
      <vt:lpstr>5. SOLARIJ - UMETNI VIR UV SEVANJA</vt:lpstr>
      <vt:lpstr>5. SOLARIJ - UMETNI VIR UV SEVANJA</vt:lpstr>
      <vt:lpstr>5. SOLARIJ - UMETNI VIR UV SEVANJA</vt:lpstr>
      <vt:lpstr>6. KAKO SE ZAŠČITIMO PRED UV SEVANJEM?</vt:lpstr>
      <vt:lpstr>6. KAKO SE ZAŠČITIMO PRED UV SEVANJEM?</vt:lpstr>
      <vt:lpstr>7. ZAŠČITA PRED UV SEVANJEM      - UMIK V SENCO</vt:lpstr>
      <vt:lpstr>8. ZAŠČITA PRED UV SEVANJEM      - OBLAČILA IN POKRIVALO</vt:lpstr>
      <vt:lpstr>9. ZAŠČITA OČI PRED UV SEVANJEM</vt:lpstr>
      <vt:lpstr>9. ZAŠČITA OČI PRED UV SEVANJEM</vt:lpstr>
      <vt:lpstr>10. KEMIČNI PRIPRAVKI ZA ZAŠČITO PRED UV SEVANJEM</vt:lpstr>
      <vt:lpstr>10. KEMIČNI PRIPRAVKI ZA ZAŠČITO PRED UV SEVANJEM</vt:lpstr>
      <vt:lpstr>11. VITAMIN D - SONČNI VITAMIN</vt:lpstr>
      <vt:lpstr>11. VITAMIN D - SONČNI VITAMIN</vt:lpstr>
      <vt:lpstr>11. VITAMIN D - SONČNI VITAMIN</vt:lpstr>
      <vt:lpstr>12. ODNOS MLADIH DO ZAGORELOSTI IN OBISKOVANJA SOLARIJA</vt:lpstr>
      <vt:lpstr>12. ODNOS MLADIH DO ZAGORELOSTI IN OBISKOVANJA SOLARIJA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2024-03-13T11:47:16Z</dcterms:created>
  <dcterms:modified xsi:type="dcterms:W3CDTF">2024-05-08T20:13:41Z</dcterms:modified>
</cp:coreProperties>
</file>