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672" r:id="rId3"/>
    <p:sldId id="678" r:id="rId4"/>
    <p:sldId id="679" r:id="rId5"/>
    <p:sldId id="673" r:id="rId6"/>
    <p:sldId id="677" r:id="rId7"/>
  </p:sldIdLst>
  <p:sldSz cx="12192000" cy="6858000"/>
  <p:notesSz cx="6808788" cy="99409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47310D-20E1-4C36-B2AC-24DD2272E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67D9151-55E9-48AD-89A6-643F08EB3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ED50117-9C1E-4E1E-B0FE-8C5584F2B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4E66C6F-AB07-4043-B23B-2E537869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5F45EDC-CF16-4DCF-8D97-71AE14B4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374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2F46CE-A222-4CA3-B5E4-01FC2C75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A3477AA-D306-4067-B27F-18336985A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F347FB4-DC6A-4ADC-8B5E-4E901AFA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AC55F1E-8BB1-4E4A-9DB0-51BBF251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3DEEE50-5073-4B99-AB8D-D908FAA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486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F0832FA-7A08-4139-8B20-454910053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E52F9D5-944E-4CEF-9F2B-83ACCE350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3C19BFA-7882-480F-ADA3-2FFD875E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D8E1512-D83B-4D25-BF1C-FEB25587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FB1E004-9664-49F3-876D-D844A51EE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472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1FC8A3-2041-4F65-8D31-ECACD8C65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F54449-2BF8-4D31-9B6F-F988A832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FE9421A-B42D-47AB-B3D5-0E06FBD1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A98B26F-DE5C-4A43-A828-A034698A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28464B1-9EAE-4675-B757-A871CF4E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088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CB1A97-0FE3-486E-B211-0B2948E86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24A6D3C-039C-48D9-AB9D-F75055BF7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7211A68-69D1-4F34-9E27-490D46ED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9EB6DB5-9A2A-4F35-A56A-07AD1652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296077C-5C54-4668-B47C-8DCFF705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731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3D2A43-B429-473B-808A-FBB765CB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5B2075-31B3-405F-8EA4-45B4A3DEB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0B16AD5-8A88-4A29-9ABE-6C7F628CD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7A08CBF-1CE8-4698-B0BB-FAA144280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03E6B9A-A283-44D6-BE27-0EDD3E0A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95E86537-79E4-420B-83E5-A593194C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815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BB347A-0105-4B5E-863B-9979CD909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8C51C4A-D1CD-4E2D-9BDA-9C3B743AB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9294672-E7BB-44CC-B571-0BA97FD9B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122BB53-06D3-4152-A2A0-3665F93D3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1F27EBF-BE83-437D-893C-5911369F2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045356CC-80B0-46D5-89EE-C2DBB46A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116D844D-1A8C-4649-8447-989D646B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38E1F8F2-A396-42FF-86C2-0BFFB38E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709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5C47F1-72BA-49AC-A1EA-EE767852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8BF6A16-2524-4DEE-8234-7AA09B3F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0C18394-2EEA-4FB1-8BB6-087E1F456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A345082-6265-4C55-9B44-C1E84C2F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953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0B976A3D-B622-44AE-93F0-E37E81444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CF5F27F6-31C8-4694-9E86-2C55682E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885AC3E0-D85D-4B0E-B954-85C6563C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506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AAA91C-30BB-44D8-A316-8B087043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0C99446-D746-45BB-8EA6-12550FD5C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A478D24-2C48-4BEF-8FF4-701E0FD52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1BCCC8B-6977-4FFD-AB09-40B9D588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0BE1AA4-3BEA-4C4F-9996-0FA824AA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20E3CDB-B889-4056-801B-CBAF34D0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101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B06091-BA71-4847-B66F-A3509A8A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2E2C8A57-7519-4C87-9EEE-D83126BC0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24FE5000-5D90-45CD-A211-B15B728E5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AAB0D1C-3857-4FF3-BA10-785FDB64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F185BD6-FD59-4B09-AFB4-1D1F12C4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8B83C83-3F08-40AB-8F04-9452D89A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839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E029AC39-0C06-4EA7-9BE9-FAC4FB9AE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B0A6BFE-CFE6-4173-87FA-B525B5ABC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8355FE2-113A-43E2-A275-A2960E865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97541-0667-4685-85EC-F76AE0E0C4BD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1D89BE6-22F2-4867-B9F7-F156754CD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C08E1D8-F1BA-4756-9A92-C6FC13849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1796-24C0-45EC-B67E-B4785F01D2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431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>
            <a:extLst>
              <a:ext uri="{FF2B5EF4-FFF2-40B4-BE49-F238E27FC236}">
                <a16:creationId xmlns:a16="http://schemas.microsoft.com/office/drawing/2014/main" id="{EDB7C34C-12CD-4007-BAA2-B34BD105F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0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6B62D325-8DCE-4FF8-9B11-4CAB16495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7763" y="4350058"/>
            <a:ext cx="7358062" cy="165069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l-SI" altLang="sl-SI" sz="2250" dirty="0">
                <a:solidFill>
                  <a:srgbClr val="005FA0"/>
                </a:solidFill>
                <a:latin typeface="Myriad Pro Light"/>
                <a:sym typeface="Myriad Pro Light"/>
              </a:rPr>
              <a:t/>
            </a:r>
            <a:br>
              <a:rPr lang="sl-SI" altLang="sl-SI" sz="2250" dirty="0">
                <a:solidFill>
                  <a:srgbClr val="005FA0"/>
                </a:solidFill>
                <a:latin typeface="Myriad Pro Light"/>
                <a:sym typeface="Myriad Pro Light"/>
              </a:rPr>
            </a:br>
            <a:r>
              <a:rPr lang="sl-SI" altLang="sl-SI" sz="2250" dirty="0">
                <a:solidFill>
                  <a:srgbClr val="005FA0"/>
                </a:solidFill>
                <a:latin typeface="Myriad Pro Light"/>
                <a:sym typeface="Myriad Pro Light"/>
              </a:rPr>
              <a:t/>
            </a:r>
            <a:br>
              <a:rPr lang="sl-SI" altLang="sl-SI" sz="2250" dirty="0">
                <a:solidFill>
                  <a:srgbClr val="005FA0"/>
                </a:solidFill>
                <a:latin typeface="Myriad Pro Light"/>
                <a:sym typeface="Myriad Pro Light"/>
              </a:rPr>
            </a:br>
            <a:r>
              <a:rPr lang="en-US" altLang="sl-SI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O OBISKOVANJU SOLARIJEV</a:t>
            </a:r>
            <a:br>
              <a:rPr lang="en-US" altLang="sl-SI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</a:br>
            <a:r>
              <a:rPr lang="en-US" altLang="sl-SI" sz="40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nekaj</a:t>
            </a:r>
            <a:r>
              <a:rPr lang="en-US" altLang="sl-SI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 </a:t>
            </a:r>
            <a:r>
              <a:rPr lang="en-US" altLang="sl-SI" sz="40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osnovnih</a:t>
            </a:r>
            <a:r>
              <a:rPr lang="en-US" altLang="sl-SI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 </a:t>
            </a:r>
            <a:r>
              <a:rPr lang="en-US" altLang="sl-SI" sz="40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informacij</a:t>
            </a:r>
            <a:r>
              <a:rPr lang="sl-SI" altLang="sl-SI" sz="2700" b="1" dirty="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/>
            </a:r>
            <a:br>
              <a:rPr lang="sl-SI" altLang="sl-SI" sz="2700" b="1" dirty="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</a:br>
            <a:r>
              <a:rPr lang="sl-SI" altLang="sl-SI" sz="2700" b="1" dirty="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/>
            </a:r>
            <a:br>
              <a:rPr lang="sl-SI" altLang="sl-SI" sz="2700" b="1" dirty="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</a:br>
            <a:r>
              <a:rPr lang="sl-SI" altLang="sl-SI" sz="2700" dirty="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April 202</a:t>
            </a:r>
            <a:r>
              <a:rPr lang="en-US" altLang="sl-SI" sz="2700">
                <a:latin typeface="Calibri Light" panose="020F0302020204030204" pitchFamily="34" charset="0"/>
                <a:cs typeface="Calibri Light" panose="020F0302020204030204" pitchFamily="34" charset="0"/>
                <a:sym typeface="Myriad Pro Light"/>
              </a:rPr>
              <a:t>4</a:t>
            </a:r>
            <a:endParaRPr lang="en-US" altLang="sl-SI" sz="1266" dirty="0">
              <a:latin typeface="Calibri Light" panose="020F0302020204030204" pitchFamily="34" charset="0"/>
              <a:cs typeface="Calibri Light" panose="020F0302020204030204" pitchFamily="34" charset="0"/>
              <a:sym typeface="Myriad Pro Light"/>
            </a:endParaRPr>
          </a:p>
        </p:txBody>
      </p:sp>
      <p:pic>
        <p:nvPicPr>
          <p:cNvPr id="7172" name="Slika 1">
            <a:extLst>
              <a:ext uri="{FF2B5EF4-FFF2-40B4-BE49-F238E27FC236}">
                <a16:creationId xmlns:a16="http://schemas.microsoft.com/office/drawing/2014/main" id="{5801320E-08A7-44B9-99B9-2F80CA191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475" y="2781300"/>
            <a:ext cx="81470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slov 1">
            <a:extLst>
              <a:ext uri="{FF2B5EF4-FFF2-40B4-BE49-F238E27FC236}">
                <a16:creationId xmlns:a16="http://schemas.microsoft.com/office/drawing/2014/main" id="{38C41B38-64B8-4918-A322-6FF3B418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01" y="57151"/>
            <a:ext cx="9204849" cy="1120775"/>
          </a:xfrm>
        </p:spPr>
        <p:txBody>
          <a:bodyPr/>
          <a:lstStyle/>
          <a:p>
            <a:pPr eaLnBrk="1" hangingPunct="1"/>
            <a:r>
              <a:rPr lang="sl-SI" altLang="sl-SI" sz="3600" b="1" dirty="0">
                <a:solidFill>
                  <a:schemeClr val="accent2"/>
                </a:solidFill>
              </a:rPr>
              <a:t>Zakaj ne hodim v solarij?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081531-2B96-4A60-B4E6-FAE0248D8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006" y="1376950"/>
            <a:ext cx="5083144" cy="5183187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sl-SI" sz="3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Kaj je solarij?</a:t>
            </a:r>
          </a:p>
          <a:p>
            <a:pPr marL="0" indent="0">
              <a:buNone/>
              <a:defRPr/>
            </a:pPr>
            <a:r>
              <a:rPr lang="sl-SI" sz="3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Solarij je naprava, ki vsebuje vir (žarnico) UV sevanja.</a:t>
            </a:r>
          </a:p>
          <a:p>
            <a:pPr marL="0" indent="0">
              <a:buNone/>
              <a:defRPr/>
            </a:pPr>
            <a:endParaRPr lang="sl-SI" sz="3400" dirty="0"/>
          </a:p>
          <a:p>
            <a:pPr marL="0" indent="0">
              <a:buNone/>
              <a:defRPr/>
            </a:pPr>
            <a:endParaRPr lang="sl-SI" sz="2600" dirty="0"/>
          </a:p>
          <a:p>
            <a:pPr marL="0" indent="0">
              <a:buNone/>
              <a:defRPr/>
            </a:pPr>
            <a:endParaRPr lang="sl-SI" sz="2600" dirty="0"/>
          </a:p>
          <a:p>
            <a:pPr marL="0" indent="0">
              <a:buNone/>
              <a:defRPr/>
            </a:pPr>
            <a:endParaRPr lang="sl-SI" sz="2600" dirty="0"/>
          </a:p>
          <a:p>
            <a:pPr marL="0" indent="0">
              <a:buNone/>
              <a:defRPr/>
            </a:pPr>
            <a:endParaRPr lang="sl-SI" sz="2600" dirty="0"/>
          </a:p>
          <a:p>
            <a:pPr marL="0" indent="0">
              <a:buNone/>
              <a:defRPr/>
            </a:pPr>
            <a:endParaRPr lang="sl-SI" sz="1500" dirty="0"/>
          </a:p>
          <a:p>
            <a:pPr marL="0" indent="0">
              <a:buNone/>
              <a:defRPr/>
            </a:pPr>
            <a:r>
              <a:rPr lang="sl-SI" sz="1300" dirty="0"/>
              <a:t>Vir: https://www.anses.fr/en/content/dangers-artificial-tanning</a:t>
            </a:r>
          </a:p>
          <a:p>
            <a:pPr marL="0" indent="0">
              <a:buNone/>
              <a:defRPr/>
            </a:pPr>
            <a:endParaRPr lang="sl-SI" sz="2600" dirty="0"/>
          </a:p>
          <a:p>
            <a:pPr marL="0" indent="0">
              <a:buNone/>
              <a:defRPr/>
            </a:pPr>
            <a:r>
              <a:rPr lang="sl-SI" sz="4000" b="1" u="sng" dirty="0">
                <a:solidFill>
                  <a:schemeClr val="accent2"/>
                </a:solidFill>
                <a:latin typeface="+mj-lt"/>
              </a:rPr>
              <a:t>Vplivi UV sevanja na človeka </a:t>
            </a:r>
            <a:r>
              <a:rPr lang="sl-SI" sz="4000" b="1" dirty="0">
                <a:solidFill>
                  <a:schemeClr val="accent2"/>
                </a:solidFill>
                <a:latin typeface="+mj-lt"/>
              </a:rPr>
              <a:t>in s tem posledice za zdravje </a:t>
            </a:r>
            <a:r>
              <a:rPr lang="sl-SI" sz="4000" b="1" u="sng" dirty="0">
                <a:solidFill>
                  <a:schemeClr val="accent2"/>
                </a:solidFill>
                <a:latin typeface="+mj-lt"/>
              </a:rPr>
              <a:t>so enaki</a:t>
            </a:r>
            <a:r>
              <a:rPr lang="sl-SI" sz="4000" b="1" dirty="0">
                <a:solidFill>
                  <a:schemeClr val="accent2"/>
                </a:solidFill>
                <a:latin typeface="+mj-lt"/>
              </a:rPr>
              <a:t>, ne glede na izvor UV sevanja (sončno ali umetnega izvora kot npr. solarij)!</a:t>
            </a:r>
          </a:p>
          <a:p>
            <a:pPr marL="0" indent="0">
              <a:buNone/>
              <a:defRPr/>
            </a:pPr>
            <a:endParaRPr lang="sl-SI" sz="4000" dirty="0">
              <a:solidFill>
                <a:srgbClr val="92D05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3D5F03BD-E0FF-43EF-BF70-D631CDB8E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541538"/>
            <a:ext cx="5915487" cy="6187735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l-SI" sz="4400" dirty="0">
                <a:latin typeface="+mj-lt"/>
              </a:rPr>
              <a:t>Evropska komisija je konec leta 2016 objavila mnenje neodvisnega znanstvenega odbora SCHEER (angl. </a:t>
            </a:r>
            <a:r>
              <a:rPr lang="sl-SI" sz="4400" dirty="0" err="1">
                <a:latin typeface="+mj-lt"/>
              </a:rPr>
              <a:t>Scientific</a:t>
            </a:r>
            <a:r>
              <a:rPr lang="sl-SI" sz="4400" dirty="0">
                <a:latin typeface="+mj-lt"/>
              </a:rPr>
              <a:t> </a:t>
            </a:r>
            <a:r>
              <a:rPr lang="sl-SI" sz="4400" dirty="0" err="1">
                <a:latin typeface="+mj-lt"/>
              </a:rPr>
              <a:t>Committe</a:t>
            </a:r>
            <a:r>
              <a:rPr lang="sl-SI" sz="4400" dirty="0">
                <a:latin typeface="+mj-lt"/>
              </a:rPr>
              <a:t> on </a:t>
            </a:r>
            <a:r>
              <a:rPr lang="sl-SI" sz="4400" dirty="0" err="1">
                <a:latin typeface="+mj-lt"/>
              </a:rPr>
              <a:t>Health</a:t>
            </a:r>
            <a:r>
              <a:rPr lang="sl-SI" sz="4400" dirty="0">
                <a:latin typeface="+mj-lt"/>
              </a:rPr>
              <a:t>, </a:t>
            </a:r>
            <a:r>
              <a:rPr lang="sl-SI" sz="4400" dirty="0" err="1">
                <a:latin typeface="+mj-lt"/>
              </a:rPr>
              <a:t>Environmental</a:t>
            </a:r>
            <a:r>
              <a:rPr lang="sl-SI" sz="4400" dirty="0">
                <a:latin typeface="+mj-lt"/>
              </a:rPr>
              <a:t> </a:t>
            </a:r>
            <a:r>
              <a:rPr lang="sl-SI" sz="4400" dirty="0" err="1">
                <a:latin typeface="+mj-lt"/>
              </a:rPr>
              <a:t>and</a:t>
            </a:r>
            <a:r>
              <a:rPr lang="sl-SI" sz="4400" dirty="0">
                <a:latin typeface="+mj-lt"/>
              </a:rPr>
              <a:t> </a:t>
            </a:r>
            <a:r>
              <a:rPr lang="sl-SI" sz="4400" dirty="0" err="1">
                <a:latin typeface="+mj-lt"/>
              </a:rPr>
              <a:t>Emerging</a:t>
            </a:r>
            <a:r>
              <a:rPr lang="sl-SI" sz="4400" dirty="0">
                <a:latin typeface="+mj-lt"/>
              </a:rPr>
              <a:t> </a:t>
            </a:r>
            <a:r>
              <a:rPr lang="sl-SI" sz="4400" dirty="0" err="1">
                <a:latin typeface="+mj-lt"/>
              </a:rPr>
              <a:t>Risks</a:t>
            </a:r>
            <a:r>
              <a:rPr lang="sl-SI" sz="4400" dirty="0">
                <a:latin typeface="+mj-lt"/>
              </a:rPr>
              <a:t>) o bioloških učinkih UV sevanja, pomembnih za zdravje, s poudarkom na rabi solarijev v kozmetične namene</a:t>
            </a:r>
            <a:r>
              <a:rPr lang="en-US" sz="4400" dirty="0">
                <a:latin typeface="+mj-lt"/>
              </a:rPr>
              <a:t>.</a:t>
            </a:r>
            <a:r>
              <a:rPr lang="sl-SI" sz="4400" dirty="0">
                <a:latin typeface="+mj-lt"/>
              </a:rPr>
              <a:t> </a:t>
            </a:r>
          </a:p>
          <a:p>
            <a:pPr>
              <a:defRPr/>
            </a:pPr>
            <a:r>
              <a:rPr lang="sl-SI" sz="4400" b="1" dirty="0">
                <a:latin typeface="+mj-lt"/>
              </a:rPr>
              <a:t>Izpostavljanje UV sevanju, vključno sevanju v solarijih, povzroča nastanek kožnega melanoma in </a:t>
            </a:r>
            <a:r>
              <a:rPr lang="sl-SI" sz="4400" b="1" dirty="0" err="1">
                <a:latin typeface="+mj-lt"/>
              </a:rPr>
              <a:t>ploščatoceličnega</a:t>
            </a:r>
            <a:r>
              <a:rPr lang="sl-SI" sz="4400" b="1" dirty="0">
                <a:latin typeface="+mj-lt"/>
              </a:rPr>
              <a:t> karcinoma kože pri vseh starostih. </a:t>
            </a:r>
          </a:p>
          <a:p>
            <a:pPr marL="0" indent="0" algn="ctr">
              <a:buNone/>
              <a:defRPr/>
            </a:pPr>
            <a:r>
              <a:rPr 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Tveganje za nastanek raka je večje, če je do prvih izpostavljenosti prišlo že v otroštvu oziroma mladosti. </a:t>
            </a:r>
          </a:p>
          <a:p>
            <a:pPr marL="0" indent="0">
              <a:buNone/>
              <a:defRPr/>
            </a:pPr>
            <a:endParaRPr lang="sl-SI" dirty="0">
              <a:latin typeface="+mj-lt"/>
            </a:endParaRPr>
          </a:p>
          <a:p>
            <a:pPr>
              <a:defRPr/>
            </a:pPr>
            <a:endParaRPr lang="sl-SI" dirty="0"/>
          </a:p>
        </p:txBody>
      </p:sp>
      <p:pic>
        <p:nvPicPr>
          <p:cNvPr id="56325" name="Slika 4">
            <a:extLst>
              <a:ext uri="{FF2B5EF4-FFF2-40B4-BE49-F238E27FC236}">
                <a16:creationId xmlns:a16="http://schemas.microsoft.com/office/drawing/2014/main" id="{B80E81C3-B1BD-4413-A18A-E9A70C767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2636838"/>
            <a:ext cx="11430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8168AC-C7F5-4320-BDAD-A3BD2938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l-SI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Dva</a:t>
            </a:r>
            <a:r>
              <a:rPr lang="en-US" altLang="sl-SI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sl-SI" altLang="sl-SI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rimera</a:t>
            </a:r>
            <a:r>
              <a:rPr lang="sl-SI" altLang="sl-SI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zmotnih prepričanj v zvezi s solariji</a:t>
            </a:r>
            <a:endParaRPr lang="sl-SI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8A3560D-91D7-4F98-BDAB-428DC2B66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705" y="1571348"/>
            <a:ext cx="5181600" cy="4605615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3600" b="1" dirty="0">
                <a:solidFill>
                  <a:schemeClr val="accent2"/>
                </a:solidFill>
              </a:rPr>
              <a:t>1. O zagoreli polti</a:t>
            </a:r>
            <a:endParaRPr lang="sl-SI" sz="3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altLang="sl-SI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altLang="sl-SI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Pogosto zmotno prepričanje</a:t>
            </a:r>
            <a:r>
              <a:rPr lang="en-US" altLang="sl-SI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sl-SI" altLang="sl-SI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Zagorela koža je zdrava.</a:t>
            </a:r>
          </a:p>
          <a:p>
            <a:endParaRPr lang="sl-SI" altLang="sl-SI" sz="3200" dirty="0"/>
          </a:p>
          <a:p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7B6547C-6B23-45C7-93A3-649A6909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F9933"/>
          </a:solidFill>
        </p:spPr>
        <p:txBody>
          <a:bodyPr/>
          <a:lstStyle/>
          <a:p>
            <a:pPr marL="0" indent="0">
              <a:buNone/>
            </a:pPr>
            <a:endParaRPr lang="en-US" altLang="sl-SI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altLang="sl-SI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altLang="sl-SI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altLang="sl-SI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</a:t>
            </a:r>
            <a:r>
              <a:rPr lang="en-US" altLang="sl-SI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en-US" altLang="sl-SI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resnici</a:t>
            </a:r>
            <a:r>
              <a:rPr lang="en-US" altLang="sl-SI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sl-SI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drži</a:t>
            </a:r>
            <a:r>
              <a:rPr lang="en-US" altLang="sl-SI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sl-SI" altLang="sl-SI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sl-SI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sl-SI" altLang="sl-SI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Zagorelost kože opozarja na poškodbo kože.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2747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8168AC-C7F5-4320-BDAD-A3BD29385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7434"/>
          </a:xfrm>
        </p:spPr>
        <p:txBody>
          <a:bodyPr>
            <a:normAutofit fontScale="90000"/>
          </a:bodyPr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8A3560D-91D7-4F98-BDAB-428DC2B66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841" y="1260629"/>
            <a:ext cx="5717959" cy="49163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altLang="sl-SI" sz="3900" b="1" dirty="0">
                <a:solidFill>
                  <a:srgbClr val="FF9933"/>
                </a:solidFill>
              </a:rPr>
              <a:t>2</a:t>
            </a:r>
            <a:r>
              <a:rPr lang="sl-SI" altLang="sl-SI" sz="4700" b="1" dirty="0">
                <a:solidFill>
                  <a:srgbClr val="FF9933"/>
                </a:solidFill>
              </a:rPr>
              <a:t>. O „pripravah na poletje“</a:t>
            </a:r>
            <a:endParaRPr lang="sl-SI" sz="4700" dirty="0">
              <a:solidFill>
                <a:srgbClr val="FF9933"/>
              </a:solidFill>
            </a:endParaRPr>
          </a:p>
          <a:p>
            <a:pPr marL="0" indent="0">
              <a:buNone/>
            </a:pPr>
            <a:endParaRPr lang="en-US" altLang="sl-SI" sz="3800" dirty="0"/>
          </a:p>
          <a:p>
            <a:pPr marL="0" indent="0">
              <a:buNone/>
            </a:pPr>
            <a:r>
              <a:rPr lang="sl-SI" altLang="sl-SI" sz="4700" u="sng" dirty="0">
                <a:solidFill>
                  <a:schemeClr val="bg2">
                    <a:lumMod val="50000"/>
                  </a:schemeClr>
                </a:solidFill>
              </a:rPr>
              <a:t>Pogosto zmotno prepričanje</a:t>
            </a:r>
            <a:r>
              <a:rPr lang="en-US" altLang="sl-SI" sz="4700" u="sng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sl-SI" altLang="sl-SI" sz="4700" dirty="0">
                <a:solidFill>
                  <a:schemeClr val="bg2">
                    <a:lumMod val="50000"/>
                  </a:schemeClr>
                </a:solidFill>
              </a:rPr>
              <a:t>S porjavelostjo, pridobljeno v solariju, se pripravim na brezskrbno poletno izpostavljanje soncu.</a:t>
            </a:r>
          </a:p>
          <a:p>
            <a:endParaRPr lang="sl-SI" altLang="sl-SI" sz="3200" dirty="0"/>
          </a:p>
          <a:p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7B6547C-6B23-45C7-93A3-649A6909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958788"/>
            <a:ext cx="5883677" cy="5637321"/>
          </a:xfrm>
          <a:solidFill>
            <a:srgbClr val="FF9933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sl-SI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sl-SI" altLang="sl-SI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altLang="sl-SI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</a:t>
            </a:r>
            <a:r>
              <a:rPr lang="en-US" altLang="sl-SI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en-US" altLang="sl-SI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resnici</a:t>
            </a:r>
            <a:r>
              <a:rPr lang="en-US" altLang="sl-SI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sl-SI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drži</a:t>
            </a:r>
            <a:r>
              <a:rPr lang="en-US" altLang="sl-SI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sl-SI" altLang="sl-SI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sl-SI" sz="3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altLang="sl-SI" sz="3900" dirty="0"/>
              <a:t>Zaščitna sposobnost temno porjavele polti je majhna (primerljiva s SZF 4) in seveda ne zadošča za zaščito pred soncem.</a:t>
            </a:r>
          </a:p>
          <a:p>
            <a:r>
              <a:rPr lang="sl-SI" altLang="sl-SI" sz="3900" dirty="0"/>
              <a:t>Vsaka zagorelost kože opozarja na poškodbo kože. </a:t>
            </a:r>
            <a:r>
              <a:rPr lang="sl-SI" altLang="sl-SI" sz="3900" b="1" dirty="0"/>
              <a:t>UV sevanje solarijev ima enake škodljive vplive na zdravje kot sončno UV sevanje.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257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slov 1">
            <a:extLst>
              <a:ext uri="{FF2B5EF4-FFF2-40B4-BE49-F238E27FC236}">
                <a16:creationId xmlns:a16="http://schemas.microsoft.com/office/drawing/2014/main" id="{E8E2465E-BE98-41B8-81CD-32673CD0D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365125"/>
            <a:ext cx="7688262" cy="615950"/>
          </a:xfrm>
        </p:spPr>
        <p:txBody>
          <a:bodyPr>
            <a:normAutofit fontScale="90000"/>
          </a:bodyPr>
          <a:lstStyle/>
          <a:p>
            <a:pPr eaLnBrk="1" hangingPunct="1"/>
            <a:endParaRPr lang="sl-SI" alt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F558B97-2E15-452D-8D50-3CFF2D8E7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697" y="1125538"/>
            <a:ext cx="5799153" cy="554355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sz="3100" dirty="0"/>
          </a:p>
          <a:p>
            <a:pPr>
              <a:defRPr/>
            </a:pPr>
            <a:r>
              <a:rPr lang="sl-SI" sz="3200" dirty="0">
                <a:latin typeface="+mj-lt"/>
              </a:rPr>
              <a:t>Številne države 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 ZDA </a:t>
            </a:r>
            <a:r>
              <a:rPr lang="sl-SI" sz="3200" dirty="0">
                <a:latin typeface="+mj-lt"/>
              </a:rPr>
              <a:t>in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 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vropi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(npr. Avstrija, Belgija, Finska, Nemčija, Italija,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Francija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Švica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Srbija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Črna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r>
              <a:rPr lang="sl-SI" sz="3200" dirty="0">
                <a:latin typeface="+mj-lt"/>
              </a:rPr>
              <a:t> so zaradi škodljivih vplivov na zdravje </a:t>
            </a:r>
            <a:r>
              <a:rPr lang="sl-SI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mlajšim od 18 let uporabo solarijev v </a:t>
            </a:r>
            <a:r>
              <a:rPr lang="sl-SI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nezdravstvene</a:t>
            </a:r>
            <a:r>
              <a:rPr lang="sl-SI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namene z zakoni prepovedale.  </a:t>
            </a:r>
          </a:p>
          <a:p>
            <a:pPr>
              <a:defRPr/>
            </a:pPr>
            <a:endParaRPr lang="sl-SI" dirty="0"/>
          </a:p>
          <a:p>
            <a:pPr marL="0" indent="0">
              <a:buNone/>
              <a:defRPr/>
            </a:pP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E339009-A093-4A91-A5ED-3C5EB71064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sl-SI" sz="3200" dirty="0">
                <a:latin typeface="+mj-lt"/>
              </a:rPr>
              <a:t>V nekaterih državah po svetu (npr. Brazilija, Avstralija) je uporaba solarijev v kozmetične namene (zaradi pridobivanja zagorele polti) prepovedana vsem.</a:t>
            </a:r>
          </a:p>
          <a:p>
            <a:pPr>
              <a:defRPr/>
            </a:pPr>
            <a:r>
              <a:rPr lang="sl-SI" sz="3200" dirty="0">
                <a:latin typeface="+mj-lt"/>
              </a:rPr>
              <a:t> </a:t>
            </a:r>
            <a:r>
              <a:rPr lang="sl-SI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 Sloveniji je obisk solarija mlajšim od 18 let odsvetovan. </a:t>
            </a:r>
            <a:r>
              <a:rPr lang="sl-SI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AF8C28-A857-4AEE-AB87-A95F34F82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DE31BAB-D9B9-4DBF-A6E4-BD83265420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E350807-6604-4C6E-885C-EFAD9D46D2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Tudi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zame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velja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l-SI" sz="40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SOLARIJA ZARADI PRIDOBIVANJA ZAGORELE POLTI NE UPORABLJAM!</a:t>
            </a:r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CABBED8-8591-4B33-9979-31BC4E8F8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17" y="681037"/>
            <a:ext cx="4863265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52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357</Words>
  <Application>Microsoft Office PowerPoint</Application>
  <PresentationFormat>Širokozaslonsko</PresentationFormat>
  <Paragraphs>46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Myriad Pro Light</vt:lpstr>
      <vt:lpstr>Officeova tema</vt:lpstr>
      <vt:lpstr>  O OBISKOVANJU SOLARIJEV nekaj osnovnih informacij  April 2024</vt:lpstr>
      <vt:lpstr>Zakaj ne hodim v solarij?</vt:lpstr>
      <vt:lpstr>Dva primera zmotnih prepričanj v zvezi s solariji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OBISKOVANJU SOLARIJEV nekaj osnovnih informacij  April 2023</dc:title>
  <dc:creator>Simona Uršič</dc:creator>
  <cp:lastModifiedBy>Polonca</cp:lastModifiedBy>
  <cp:revision>7</cp:revision>
  <cp:lastPrinted>2024-04-23T14:28:32Z</cp:lastPrinted>
  <dcterms:created xsi:type="dcterms:W3CDTF">2023-04-15T05:36:31Z</dcterms:created>
  <dcterms:modified xsi:type="dcterms:W3CDTF">2024-05-08T20:14:48Z</dcterms:modified>
</cp:coreProperties>
</file>